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13"/>
  </p:notesMasterIdLst>
  <p:sldIdLst>
    <p:sldId id="278" r:id="rId2"/>
    <p:sldId id="281" r:id="rId3"/>
    <p:sldId id="334" r:id="rId4"/>
    <p:sldId id="374" r:id="rId5"/>
    <p:sldId id="375" r:id="rId6"/>
    <p:sldId id="376" r:id="rId7"/>
    <p:sldId id="378" r:id="rId8"/>
    <p:sldId id="380" r:id="rId9"/>
    <p:sldId id="381" r:id="rId10"/>
    <p:sldId id="373" r:id="rId11"/>
    <p:sldId id="327" r:id="rId12"/>
  </p:sldIdLst>
  <p:sldSz cx="18288000" cy="10287000"/>
  <p:notesSz cx="6858000" cy="9144000"/>
  <p:embeddedFontLst>
    <p:embeddedFont>
      <p:font typeface="Golos Text" panose="020B0503020202020204" pitchFamily="34" charset="77"/>
      <p:regular r:id="rId14"/>
      <p:bold r:id="rId15"/>
    </p:embeddedFont>
    <p:embeddedFont>
      <p:font typeface="Golos Text Medium" panose="020B0503020202020204" pitchFamily="34" charset="77"/>
      <p:regular r:id="rId16"/>
    </p:embeddedFont>
    <p:embeddedFont>
      <p:font typeface="Proxima Nova"/>
      <p:regular r:id="rId17"/>
      <p:bold r:id="rId17"/>
      <p:italic r:id="rId17"/>
      <p:boldItalic r:id="rId17"/>
    </p:embeddedFont>
    <p:embeddedFont>
      <p:font typeface="Proxima Nova Semibold"/>
      <p:regular r:id="rId17"/>
      <p:bold r:id="rId17"/>
      <p:italic r:id="rId17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9AA0A6"/>
          </p15:clr>
        </p15:guide>
        <p15:guide id="2" pos="594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D1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DDFBC8-0C1C-41B8-96A9-C3C92576268C}">
  <a:tblStyle styleId="{D0DDFBC8-0C1C-41B8-96A9-C3C92576268C}" styleName="Table_0">
    <a:wholeTbl>
      <a:tcTxStyle b="off" i="off">
        <a:font>
          <a:latin typeface="Circe"/>
          <a:ea typeface="Circe"/>
          <a:cs typeface="Circe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E2CD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FFF1E8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4"/>
  </p:normalViewPr>
  <p:slideViewPr>
    <p:cSldViewPr snapToGrid="0">
      <p:cViewPr>
        <p:scale>
          <a:sx n="56" d="100"/>
          <a:sy n="56" d="100"/>
        </p:scale>
        <p:origin x="1104" y="312"/>
      </p:cViewPr>
      <p:guideLst>
        <p:guide orient="horz"/>
        <p:guide pos="59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NUL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86f911c6f3_2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86f911c6f3_2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48117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86f911c6f3_2_29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86f911c6f3_2_29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0494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86f911c6f3_2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86f911c6f3_2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6992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0661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0060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054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5692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2975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1330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ая сетка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11" name="Google Shape;11;p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  <p15:guide id="2" pos="828">
          <p15:clr>
            <a:srgbClr val="FA7B17"/>
          </p15:clr>
        </p15:guide>
        <p15:guide id="3" pos="1191">
          <p15:clr>
            <a:srgbClr val="FA7B17"/>
          </p15:clr>
        </p15:guide>
        <p15:guide id="4" pos="1553">
          <p15:clr>
            <a:srgbClr val="FA7B17"/>
          </p15:clr>
        </p15:guide>
        <p15:guide id="5" pos="1915">
          <p15:clr>
            <a:srgbClr val="FA7B17"/>
          </p15:clr>
        </p15:guide>
        <p15:guide id="6" pos="2295">
          <p15:clr>
            <a:srgbClr val="FA7B17"/>
          </p15:clr>
        </p15:guide>
        <p15:guide id="7" pos="2652">
          <p15:clr>
            <a:srgbClr val="FA7B17"/>
          </p15:clr>
        </p15:guide>
        <p15:guide id="8" pos="3024">
          <p15:clr>
            <a:srgbClr val="FA7B17"/>
          </p15:clr>
        </p15:guide>
        <p15:guide id="9" pos="3389">
          <p15:clr>
            <a:srgbClr val="FA7B17"/>
          </p15:clr>
        </p15:guide>
        <p15:guide id="10" pos="3755">
          <p15:clr>
            <a:srgbClr val="FA7B17"/>
          </p15:clr>
        </p15:guide>
        <p15:guide id="11" pos="4114">
          <p15:clr>
            <a:srgbClr val="FA7B17"/>
          </p15:clr>
        </p15:guide>
        <p15:guide id="12" pos="4487">
          <p15:clr>
            <a:srgbClr val="FA7B17"/>
          </p15:clr>
        </p15:guide>
        <p15:guide id="13" pos="4851">
          <p15:clr>
            <a:srgbClr val="FA7B17"/>
          </p15:clr>
        </p15:guide>
        <p15:guide id="14" pos="5218">
          <p15:clr>
            <a:srgbClr val="FA7B17"/>
          </p15:clr>
        </p15:guide>
        <p15:guide id="15" pos="5576">
          <p15:clr>
            <a:srgbClr val="FA7B17"/>
          </p15:clr>
        </p15:guide>
        <p15:guide id="16" pos="5950">
          <p15:clr>
            <a:srgbClr val="FA7B17"/>
          </p15:clr>
        </p15:guide>
        <p15:guide id="17" pos="6313">
          <p15:clr>
            <a:srgbClr val="FA7B17"/>
          </p15:clr>
        </p15:guide>
        <p15:guide id="18" pos="6681">
          <p15:clr>
            <a:srgbClr val="FA7B17"/>
          </p15:clr>
        </p15:guide>
        <p15:guide id="19" pos="7038">
          <p15:clr>
            <a:srgbClr val="FA7B17"/>
          </p15:clr>
        </p15:guide>
        <p15:guide id="20" pos="7413">
          <p15:clr>
            <a:srgbClr val="FA7B17"/>
          </p15:clr>
        </p15:guide>
        <p15:guide id="21" pos="7775">
          <p15:clr>
            <a:srgbClr val="FA7B17"/>
          </p15:clr>
        </p15:guide>
        <p15:guide id="22" pos="8145">
          <p15:clr>
            <a:srgbClr val="FA7B17"/>
          </p15:clr>
        </p15:guide>
        <p15:guide id="23" pos="8512">
          <p15:clr>
            <a:srgbClr val="FA7B17"/>
          </p15:clr>
        </p15:guide>
        <p15:guide id="24" pos="8880">
          <p15:clr>
            <a:srgbClr val="FA7B17"/>
          </p15:clr>
        </p15:guide>
        <p15:guide id="25" pos="9248">
          <p15:clr>
            <a:srgbClr val="FA7B17"/>
          </p15:clr>
        </p15:guide>
        <p15:guide id="26" pos="9615">
          <p15:clr>
            <a:srgbClr val="FA7B17"/>
          </p15:clr>
        </p15:guide>
        <p15:guide id="27" pos="9967">
          <p15:clr>
            <a:srgbClr val="FA7B17"/>
          </p15:clr>
        </p15:guide>
        <p15:guide id="28" pos="10343">
          <p15:clr>
            <a:srgbClr val="FA7B17"/>
          </p15:clr>
        </p15:guide>
        <p15:guide id="29" pos="10699">
          <p15:clr>
            <a:srgbClr val="FA7B17"/>
          </p15:clr>
        </p15:guide>
        <p15:guide id="30" pos="11071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Чистый">
  <p:cSld name="CUSTOM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4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23" name="Google Shape;23;p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1">
          <p15:clr>
            <a:srgbClr val="FA7B17"/>
          </p15:clr>
        </p15:guide>
        <p15:guide id="2" orient="horz" pos="770">
          <p15:clr>
            <a:srgbClr val="FA7B17"/>
          </p15:clr>
        </p15:guide>
        <p15:guide id="3" orient="horz" pos="888">
          <p15:clr>
            <a:srgbClr val="FA7B17"/>
          </p15:clr>
        </p15:guide>
        <p15:guide id="4" orient="horz" pos="1205">
          <p15:clr>
            <a:srgbClr val="FA7B17"/>
          </p15:clr>
        </p15:guide>
        <p15:guide id="5" orient="horz" pos="1328">
          <p15:clr>
            <a:srgbClr val="FA7B17"/>
          </p15:clr>
        </p15:guide>
        <p15:guide id="6" orient="horz" pos="1644">
          <p15:clr>
            <a:srgbClr val="FA7B17"/>
          </p15:clr>
        </p15:guide>
        <p15:guide id="7" orient="horz" pos="1768">
          <p15:clr>
            <a:srgbClr val="FA7B17"/>
          </p15:clr>
        </p15:guide>
        <p15:guide id="8" orient="horz" pos="2085">
          <p15:clr>
            <a:srgbClr val="FA7B17"/>
          </p15:clr>
        </p15:guide>
        <p15:guide id="9" orient="horz" pos="2201">
          <p15:clr>
            <a:srgbClr val="FA7B17"/>
          </p15:clr>
        </p15:guide>
        <p15:guide id="10" orient="horz" pos="2520">
          <p15:clr>
            <a:srgbClr val="FA7B17"/>
          </p15:clr>
        </p15:guide>
        <p15:guide id="11" orient="horz" pos="2641">
          <p15:clr>
            <a:srgbClr val="FA7B17"/>
          </p15:clr>
        </p15:guide>
        <p15:guide id="12" orient="horz" pos="2960">
          <p15:clr>
            <a:srgbClr val="FA7B17"/>
          </p15:clr>
        </p15:guide>
        <p15:guide id="13" orient="horz" pos="3077">
          <p15:clr>
            <a:srgbClr val="FA7B17"/>
          </p15:clr>
        </p15:guide>
        <p15:guide id="14" orient="horz" pos="3403">
          <p15:clr>
            <a:srgbClr val="FA7B17"/>
          </p15:clr>
        </p15:guide>
        <p15:guide id="15" orient="horz" pos="3520">
          <p15:clr>
            <a:srgbClr val="FA7B17"/>
          </p15:clr>
        </p15:guide>
        <p15:guide id="16" orient="horz" pos="3839">
          <p15:clr>
            <a:srgbClr val="FA7B17"/>
          </p15:clr>
        </p15:guide>
        <p15:guide id="17" orient="horz" pos="3960">
          <p15:clr>
            <a:srgbClr val="FA7B17"/>
          </p15:clr>
        </p15:guide>
        <p15:guide id="18" orient="horz" pos="4279">
          <p15:clr>
            <a:srgbClr val="FA7B17"/>
          </p15:clr>
        </p15:guide>
        <p15:guide id="19" orient="horz" pos="4400">
          <p15:clr>
            <a:srgbClr val="FA7B17"/>
          </p15:clr>
        </p15:guide>
        <p15:guide id="20" orient="horz" pos="4719">
          <p15:clr>
            <a:srgbClr val="FA7B17"/>
          </p15:clr>
        </p15:guide>
        <p15:guide id="21" orient="horz" pos="4836">
          <p15:clr>
            <a:srgbClr val="FA7B17"/>
          </p15:clr>
        </p15:guide>
        <p15:guide id="22" orient="horz" pos="5154">
          <p15:clr>
            <a:srgbClr val="FA7B17"/>
          </p15:clr>
        </p15:guide>
        <p15:guide id="23" orient="horz" pos="5275">
          <p15:clr>
            <a:srgbClr val="FA7B17"/>
          </p15:clr>
        </p15:guide>
        <p15:guide id="24" orient="horz" pos="5592">
          <p15:clr>
            <a:srgbClr val="FA7B17"/>
          </p15:clr>
        </p15:guide>
        <p15:guide id="25" orient="horz" pos="5710">
          <p15:clr>
            <a:srgbClr val="FA7B17"/>
          </p15:clr>
        </p15:guide>
        <p15:guide id="26" orient="horz" pos="603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щий/крупный заголовок">
  <p:cSld name="CUSTOM_2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548367" y="4144398"/>
            <a:ext cx="14652300" cy="58749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marL="914400" lvl="1" indent="-431800">
              <a:spcBef>
                <a:spcPts val="320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320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320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320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320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320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320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3200"/>
              </a:spcBef>
              <a:spcAft>
                <a:spcPts val="320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454725" y="1026006"/>
            <a:ext cx="14652300" cy="299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31" name="Google Shape;31;p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1">
          <p15:clr>
            <a:srgbClr val="FA7B17"/>
          </p15:clr>
        </p15:guide>
        <p15:guide id="2" orient="horz" pos="770">
          <p15:clr>
            <a:srgbClr val="FA7B17"/>
          </p15:clr>
        </p15:guide>
        <p15:guide id="3" orient="horz" pos="888">
          <p15:clr>
            <a:srgbClr val="FA7B17"/>
          </p15:clr>
        </p15:guide>
        <p15:guide id="4" orient="horz" pos="1205">
          <p15:clr>
            <a:srgbClr val="FA7B17"/>
          </p15:clr>
        </p15:guide>
        <p15:guide id="5" orient="horz" pos="1328">
          <p15:clr>
            <a:srgbClr val="FA7B17"/>
          </p15:clr>
        </p15:guide>
        <p15:guide id="6" orient="horz" pos="1644">
          <p15:clr>
            <a:srgbClr val="FA7B17"/>
          </p15:clr>
        </p15:guide>
        <p15:guide id="7" orient="horz" pos="1768">
          <p15:clr>
            <a:srgbClr val="FA7B17"/>
          </p15:clr>
        </p15:guide>
        <p15:guide id="8" orient="horz" pos="2085">
          <p15:clr>
            <a:srgbClr val="FA7B17"/>
          </p15:clr>
        </p15:guide>
        <p15:guide id="9" orient="horz" pos="2201">
          <p15:clr>
            <a:srgbClr val="FA7B17"/>
          </p15:clr>
        </p15:guide>
        <p15:guide id="10" orient="horz" pos="2520">
          <p15:clr>
            <a:srgbClr val="FA7B17"/>
          </p15:clr>
        </p15:guide>
        <p15:guide id="11" orient="horz" pos="2641">
          <p15:clr>
            <a:srgbClr val="FA7B17"/>
          </p15:clr>
        </p15:guide>
        <p15:guide id="12" orient="horz" pos="2960">
          <p15:clr>
            <a:srgbClr val="FA7B17"/>
          </p15:clr>
        </p15:guide>
        <p15:guide id="13" orient="horz" pos="3077">
          <p15:clr>
            <a:srgbClr val="FA7B17"/>
          </p15:clr>
        </p15:guide>
        <p15:guide id="14" orient="horz" pos="3403">
          <p15:clr>
            <a:srgbClr val="FA7B17"/>
          </p15:clr>
        </p15:guide>
        <p15:guide id="15" orient="horz" pos="3520">
          <p15:clr>
            <a:srgbClr val="FA7B17"/>
          </p15:clr>
        </p15:guide>
        <p15:guide id="16" orient="horz" pos="3839">
          <p15:clr>
            <a:srgbClr val="FA7B17"/>
          </p15:clr>
        </p15:guide>
        <p15:guide id="17" orient="horz" pos="3960">
          <p15:clr>
            <a:srgbClr val="FA7B17"/>
          </p15:clr>
        </p15:guide>
        <p15:guide id="18" orient="horz" pos="4279">
          <p15:clr>
            <a:srgbClr val="FA7B17"/>
          </p15:clr>
        </p15:guide>
        <p15:guide id="19" orient="horz" pos="4400">
          <p15:clr>
            <a:srgbClr val="FA7B17"/>
          </p15:clr>
        </p15:guide>
        <p15:guide id="20" orient="horz" pos="4719">
          <p15:clr>
            <a:srgbClr val="FA7B17"/>
          </p15:clr>
        </p15:guide>
        <p15:guide id="21" orient="horz" pos="4836">
          <p15:clr>
            <a:srgbClr val="FA7B17"/>
          </p15:clr>
        </p15:guide>
        <p15:guide id="22" orient="horz" pos="5154">
          <p15:clr>
            <a:srgbClr val="FA7B17"/>
          </p15:clr>
        </p15:guide>
        <p15:guide id="23" orient="horz" pos="5275">
          <p15:clr>
            <a:srgbClr val="FA7B17"/>
          </p15:clr>
        </p15:guide>
        <p15:guide id="24" orient="horz" pos="5592">
          <p15:clr>
            <a:srgbClr val="FA7B17"/>
          </p15:clr>
        </p15:guide>
        <p15:guide id="25" orient="horz" pos="5710">
          <p15:clr>
            <a:srgbClr val="FA7B17"/>
          </p15:clr>
        </p15:guide>
        <p15:guide id="26" orient="horz" pos="603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щий/обычный заголовок">
  <p:cSld name="CUSTOM_2_1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571492" y="1497298"/>
            <a:ext cx="14652300" cy="58749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4725" y="430176"/>
            <a:ext cx="14652300" cy="10971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8" name="Google Shape;38;p6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39" name="Google Shape;39;p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1">
          <p15:clr>
            <a:srgbClr val="FA7B17"/>
          </p15:clr>
        </p15:guide>
        <p15:guide id="2" orient="horz" pos="770">
          <p15:clr>
            <a:srgbClr val="FA7B17"/>
          </p15:clr>
        </p15:guide>
        <p15:guide id="3" orient="horz" pos="888">
          <p15:clr>
            <a:srgbClr val="FA7B17"/>
          </p15:clr>
        </p15:guide>
        <p15:guide id="4" orient="horz" pos="1205">
          <p15:clr>
            <a:srgbClr val="FA7B17"/>
          </p15:clr>
        </p15:guide>
        <p15:guide id="5" orient="horz" pos="1328">
          <p15:clr>
            <a:srgbClr val="FA7B17"/>
          </p15:clr>
        </p15:guide>
        <p15:guide id="6" orient="horz" pos="1644">
          <p15:clr>
            <a:srgbClr val="FA7B17"/>
          </p15:clr>
        </p15:guide>
        <p15:guide id="7" orient="horz" pos="1768">
          <p15:clr>
            <a:srgbClr val="FA7B17"/>
          </p15:clr>
        </p15:guide>
        <p15:guide id="8" orient="horz" pos="2085">
          <p15:clr>
            <a:srgbClr val="FA7B17"/>
          </p15:clr>
        </p15:guide>
        <p15:guide id="9" orient="horz" pos="2201">
          <p15:clr>
            <a:srgbClr val="FA7B17"/>
          </p15:clr>
        </p15:guide>
        <p15:guide id="10" orient="horz" pos="2520">
          <p15:clr>
            <a:srgbClr val="FA7B17"/>
          </p15:clr>
        </p15:guide>
        <p15:guide id="11" orient="horz" pos="2641">
          <p15:clr>
            <a:srgbClr val="FA7B17"/>
          </p15:clr>
        </p15:guide>
        <p15:guide id="12" orient="horz" pos="2960">
          <p15:clr>
            <a:srgbClr val="FA7B17"/>
          </p15:clr>
        </p15:guide>
        <p15:guide id="13" orient="horz" pos="3077">
          <p15:clr>
            <a:srgbClr val="FA7B17"/>
          </p15:clr>
        </p15:guide>
        <p15:guide id="14" orient="horz" pos="3403">
          <p15:clr>
            <a:srgbClr val="FA7B17"/>
          </p15:clr>
        </p15:guide>
        <p15:guide id="15" orient="horz" pos="3520">
          <p15:clr>
            <a:srgbClr val="FA7B17"/>
          </p15:clr>
        </p15:guide>
        <p15:guide id="16" orient="horz" pos="3839">
          <p15:clr>
            <a:srgbClr val="FA7B17"/>
          </p15:clr>
        </p15:guide>
        <p15:guide id="17" orient="horz" pos="3960">
          <p15:clr>
            <a:srgbClr val="FA7B17"/>
          </p15:clr>
        </p15:guide>
        <p15:guide id="18" orient="horz" pos="4279">
          <p15:clr>
            <a:srgbClr val="FA7B17"/>
          </p15:clr>
        </p15:guide>
        <p15:guide id="19" orient="horz" pos="4400">
          <p15:clr>
            <a:srgbClr val="FA7B17"/>
          </p15:clr>
        </p15:guide>
        <p15:guide id="20" orient="horz" pos="4719">
          <p15:clr>
            <a:srgbClr val="FA7B17"/>
          </p15:clr>
        </p15:guide>
        <p15:guide id="21" orient="horz" pos="4836">
          <p15:clr>
            <a:srgbClr val="FA7B17"/>
          </p15:clr>
        </p15:guide>
        <p15:guide id="22" orient="horz" pos="5154">
          <p15:clr>
            <a:srgbClr val="FA7B17"/>
          </p15:clr>
        </p15:guide>
        <p15:guide id="23" orient="horz" pos="5275">
          <p15:clr>
            <a:srgbClr val="FA7B17"/>
          </p15:clr>
        </p15:guide>
        <p15:guide id="24" orient="horz" pos="5592">
          <p15:clr>
            <a:srgbClr val="FA7B17"/>
          </p15:clr>
        </p15:guide>
        <p15:guide id="25" orient="horz" pos="5710">
          <p15:clr>
            <a:srgbClr val="FA7B17"/>
          </p15:clr>
        </p15:guide>
        <p15:guide id="26" orient="horz" pos="603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CUSTOM_1_1_1">
    <p:bg>
      <p:bgPr>
        <a:solidFill>
          <a:srgbClr val="4BD0A0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454725" y="5140806"/>
            <a:ext cx="14652300" cy="299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591990" y="8723780"/>
            <a:ext cx="6189900" cy="11529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grpSp>
        <p:nvGrpSpPr>
          <p:cNvPr id="83" name="Google Shape;83;p9"/>
          <p:cNvGrpSpPr/>
          <p:nvPr/>
        </p:nvGrpSpPr>
        <p:grpSpPr>
          <a:xfrm>
            <a:off x="15251724" y="9323034"/>
            <a:ext cx="2321603" cy="256198"/>
            <a:chOff x="238125" y="2442125"/>
            <a:chExt cx="7101875" cy="784200"/>
          </a:xfrm>
        </p:grpSpPr>
        <p:sp>
          <p:nvSpPr>
            <p:cNvPr id="84" name="Google Shape;84;p9"/>
            <p:cNvSpPr/>
            <p:nvPr/>
          </p:nvSpPr>
          <p:spPr>
            <a:xfrm>
              <a:off x="1452775" y="2528225"/>
              <a:ext cx="574800" cy="625975"/>
            </a:xfrm>
            <a:custGeom>
              <a:avLst/>
              <a:gdLst/>
              <a:ahLst/>
              <a:cxnLst/>
              <a:rect l="l" t="t" r="r" b="b"/>
              <a:pathLst>
                <a:path w="22992" h="25039" extrusionOk="0">
                  <a:moveTo>
                    <a:pt x="1" y="1"/>
                  </a:moveTo>
                  <a:lnTo>
                    <a:pt x="1" y="25038"/>
                  </a:lnTo>
                  <a:lnTo>
                    <a:pt x="6144" y="25038"/>
                  </a:lnTo>
                  <a:lnTo>
                    <a:pt x="6144" y="14893"/>
                  </a:lnTo>
                  <a:lnTo>
                    <a:pt x="16848" y="14893"/>
                  </a:lnTo>
                  <a:lnTo>
                    <a:pt x="16848" y="25038"/>
                  </a:lnTo>
                  <a:lnTo>
                    <a:pt x="22991" y="25038"/>
                  </a:lnTo>
                  <a:lnTo>
                    <a:pt x="22991" y="1"/>
                  </a:lnTo>
                  <a:lnTo>
                    <a:pt x="16848" y="1"/>
                  </a:lnTo>
                  <a:lnTo>
                    <a:pt x="16848" y="9681"/>
                  </a:lnTo>
                  <a:lnTo>
                    <a:pt x="6144" y="9681"/>
                  </a:lnTo>
                  <a:lnTo>
                    <a:pt x="6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2141550" y="2514275"/>
              <a:ext cx="600400" cy="653875"/>
            </a:xfrm>
            <a:custGeom>
              <a:avLst/>
              <a:gdLst/>
              <a:ahLst/>
              <a:cxnLst/>
              <a:rect l="l" t="t" r="r" b="b"/>
              <a:pathLst>
                <a:path w="24016" h="26155" extrusionOk="0">
                  <a:moveTo>
                    <a:pt x="12194" y="5119"/>
                  </a:moveTo>
                  <a:cubicBezTo>
                    <a:pt x="13032" y="5119"/>
                    <a:pt x="13683" y="5212"/>
                    <a:pt x="14428" y="5306"/>
                  </a:cubicBezTo>
                  <a:cubicBezTo>
                    <a:pt x="15080" y="5492"/>
                    <a:pt x="15731" y="5771"/>
                    <a:pt x="16197" y="6143"/>
                  </a:cubicBezTo>
                  <a:cubicBezTo>
                    <a:pt x="16755" y="6609"/>
                    <a:pt x="17127" y="7167"/>
                    <a:pt x="17407" y="7819"/>
                  </a:cubicBezTo>
                  <a:cubicBezTo>
                    <a:pt x="17779" y="8563"/>
                    <a:pt x="17965" y="9401"/>
                    <a:pt x="17965" y="10425"/>
                  </a:cubicBezTo>
                  <a:lnTo>
                    <a:pt x="6330" y="10425"/>
                  </a:lnTo>
                  <a:cubicBezTo>
                    <a:pt x="6330" y="9494"/>
                    <a:pt x="6516" y="8656"/>
                    <a:pt x="6889" y="7912"/>
                  </a:cubicBezTo>
                  <a:cubicBezTo>
                    <a:pt x="7261" y="7260"/>
                    <a:pt x="7633" y="6702"/>
                    <a:pt x="8192" y="6236"/>
                  </a:cubicBezTo>
                  <a:cubicBezTo>
                    <a:pt x="8750" y="5864"/>
                    <a:pt x="9309" y="5585"/>
                    <a:pt x="10053" y="5399"/>
                  </a:cubicBezTo>
                  <a:cubicBezTo>
                    <a:pt x="10798" y="5212"/>
                    <a:pt x="11450" y="5119"/>
                    <a:pt x="12194" y="5119"/>
                  </a:cubicBezTo>
                  <a:close/>
                  <a:moveTo>
                    <a:pt x="12008" y="0"/>
                  </a:moveTo>
                  <a:cubicBezTo>
                    <a:pt x="10333" y="0"/>
                    <a:pt x="8750" y="279"/>
                    <a:pt x="7354" y="838"/>
                  </a:cubicBezTo>
                  <a:cubicBezTo>
                    <a:pt x="5865" y="1303"/>
                    <a:pt x="4562" y="2048"/>
                    <a:pt x="3538" y="3072"/>
                  </a:cubicBezTo>
                  <a:cubicBezTo>
                    <a:pt x="2421" y="4096"/>
                    <a:pt x="1583" y="5399"/>
                    <a:pt x="932" y="6981"/>
                  </a:cubicBezTo>
                  <a:cubicBezTo>
                    <a:pt x="280" y="8470"/>
                    <a:pt x="1" y="10332"/>
                    <a:pt x="1" y="12379"/>
                  </a:cubicBezTo>
                  <a:lnTo>
                    <a:pt x="1" y="13310"/>
                  </a:lnTo>
                  <a:cubicBezTo>
                    <a:pt x="1" y="15544"/>
                    <a:pt x="280" y="17406"/>
                    <a:pt x="932" y="19081"/>
                  </a:cubicBezTo>
                  <a:cubicBezTo>
                    <a:pt x="1583" y="20663"/>
                    <a:pt x="2514" y="21966"/>
                    <a:pt x="3631" y="23083"/>
                  </a:cubicBezTo>
                  <a:cubicBezTo>
                    <a:pt x="4748" y="24107"/>
                    <a:pt x="6051" y="24945"/>
                    <a:pt x="7633" y="25410"/>
                  </a:cubicBezTo>
                  <a:cubicBezTo>
                    <a:pt x="9123" y="25969"/>
                    <a:pt x="10705" y="26155"/>
                    <a:pt x="12473" y="26155"/>
                  </a:cubicBezTo>
                  <a:cubicBezTo>
                    <a:pt x="15359" y="26155"/>
                    <a:pt x="17779" y="25503"/>
                    <a:pt x="19827" y="24200"/>
                  </a:cubicBezTo>
                  <a:cubicBezTo>
                    <a:pt x="21781" y="22897"/>
                    <a:pt x="22991" y="20942"/>
                    <a:pt x="23457" y="18336"/>
                  </a:cubicBezTo>
                  <a:lnTo>
                    <a:pt x="17779" y="18336"/>
                  </a:lnTo>
                  <a:cubicBezTo>
                    <a:pt x="17500" y="19174"/>
                    <a:pt x="16848" y="19919"/>
                    <a:pt x="16103" y="20384"/>
                  </a:cubicBezTo>
                  <a:cubicBezTo>
                    <a:pt x="15266" y="20849"/>
                    <a:pt x="14056" y="21129"/>
                    <a:pt x="12473" y="21129"/>
                  </a:cubicBezTo>
                  <a:cubicBezTo>
                    <a:pt x="11636" y="21129"/>
                    <a:pt x="10891" y="20942"/>
                    <a:pt x="10146" y="20756"/>
                  </a:cubicBezTo>
                  <a:cubicBezTo>
                    <a:pt x="9495" y="20477"/>
                    <a:pt x="8843" y="20105"/>
                    <a:pt x="8285" y="19639"/>
                  </a:cubicBezTo>
                  <a:cubicBezTo>
                    <a:pt x="7726" y="19081"/>
                    <a:pt x="7261" y="18429"/>
                    <a:pt x="6889" y="17685"/>
                  </a:cubicBezTo>
                  <a:cubicBezTo>
                    <a:pt x="6516" y="16847"/>
                    <a:pt x="6330" y="15916"/>
                    <a:pt x="6330" y="14799"/>
                  </a:cubicBezTo>
                  <a:lnTo>
                    <a:pt x="24015" y="14799"/>
                  </a:lnTo>
                  <a:lnTo>
                    <a:pt x="24015" y="12193"/>
                  </a:lnTo>
                  <a:cubicBezTo>
                    <a:pt x="24015" y="8191"/>
                    <a:pt x="22991" y="5212"/>
                    <a:pt x="20944" y="3072"/>
                  </a:cubicBezTo>
                  <a:cubicBezTo>
                    <a:pt x="18896" y="1024"/>
                    <a:pt x="15917" y="0"/>
                    <a:pt x="120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2793100" y="2528225"/>
              <a:ext cx="553850" cy="625975"/>
            </a:xfrm>
            <a:custGeom>
              <a:avLst/>
              <a:gdLst/>
              <a:ahLst/>
              <a:cxnLst/>
              <a:rect l="l" t="t" r="r" b="b"/>
              <a:pathLst>
                <a:path w="22154" h="25039" extrusionOk="0">
                  <a:moveTo>
                    <a:pt x="1" y="1"/>
                  </a:moveTo>
                  <a:lnTo>
                    <a:pt x="1" y="5213"/>
                  </a:lnTo>
                  <a:lnTo>
                    <a:pt x="8006" y="5213"/>
                  </a:lnTo>
                  <a:lnTo>
                    <a:pt x="8006" y="25038"/>
                  </a:lnTo>
                  <a:lnTo>
                    <a:pt x="14242" y="25038"/>
                  </a:lnTo>
                  <a:lnTo>
                    <a:pt x="14242" y="5213"/>
                  </a:lnTo>
                  <a:lnTo>
                    <a:pt x="22153" y="5213"/>
                  </a:lnTo>
                  <a:lnTo>
                    <a:pt x="221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340045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30" y="15916"/>
                    <a:pt x="6330" y="13310"/>
                  </a:cubicBezTo>
                  <a:lnTo>
                    <a:pt x="6330" y="12379"/>
                  </a:lnTo>
                  <a:cubicBezTo>
                    <a:pt x="6330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3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676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676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3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4082250" y="2528225"/>
              <a:ext cx="600375" cy="639925"/>
            </a:xfrm>
            <a:custGeom>
              <a:avLst/>
              <a:gdLst/>
              <a:ahLst/>
              <a:cxnLst/>
              <a:rect l="l" t="t" r="r" b="b"/>
              <a:pathLst>
                <a:path w="24015" h="25597" extrusionOk="0">
                  <a:moveTo>
                    <a:pt x="4282" y="1"/>
                  </a:moveTo>
                  <a:lnTo>
                    <a:pt x="4282" y="8471"/>
                  </a:lnTo>
                  <a:cubicBezTo>
                    <a:pt x="4282" y="10704"/>
                    <a:pt x="4189" y="12473"/>
                    <a:pt x="4003" y="13962"/>
                  </a:cubicBezTo>
                  <a:cubicBezTo>
                    <a:pt x="3909" y="15451"/>
                    <a:pt x="3630" y="16661"/>
                    <a:pt x="3351" y="17499"/>
                  </a:cubicBezTo>
                  <a:cubicBezTo>
                    <a:pt x="3072" y="18337"/>
                    <a:pt x="2699" y="18988"/>
                    <a:pt x="2234" y="19361"/>
                  </a:cubicBezTo>
                  <a:cubicBezTo>
                    <a:pt x="1862" y="19733"/>
                    <a:pt x="1303" y="19919"/>
                    <a:pt x="745" y="19919"/>
                  </a:cubicBezTo>
                  <a:cubicBezTo>
                    <a:pt x="372" y="19919"/>
                    <a:pt x="186" y="19919"/>
                    <a:pt x="0" y="19826"/>
                  </a:cubicBezTo>
                  <a:lnTo>
                    <a:pt x="0" y="25504"/>
                  </a:lnTo>
                  <a:cubicBezTo>
                    <a:pt x="279" y="25597"/>
                    <a:pt x="559" y="25597"/>
                    <a:pt x="931" y="25597"/>
                  </a:cubicBezTo>
                  <a:lnTo>
                    <a:pt x="1862" y="25597"/>
                  </a:lnTo>
                  <a:cubicBezTo>
                    <a:pt x="3258" y="25597"/>
                    <a:pt x="4375" y="25411"/>
                    <a:pt x="5399" y="24945"/>
                  </a:cubicBezTo>
                  <a:cubicBezTo>
                    <a:pt x="6423" y="24480"/>
                    <a:pt x="7260" y="23642"/>
                    <a:pt x="8005" y="22432"/>
                  </a:cubicBezTo>
                  <a:cubicBezTo>
                    <a:pt x="8656" y="21222"/>
                    <a:pt x="9122" y="19547"/>
                    <a:pt x="9494" y="17499"/>
                  </a:cubicBezTo>
                  <a:cubicBezTo>
                    <a:pt x="9773" y="15358"/>
                    <a:pt x="9960" y="12752"/>
                    <a:pt x="9960" y="9494"/>
                  </a:cubicBezTo>
                  <a:lnTo>
                    <a:pt x="9960" y="5213"/>
                  </a:lnTo>
                  <a:lnTo>
                    <a:pt x="17778" y="5213"/>
                  </a:lnTo>
                  <a:lnTo>
                    <a:pt x="17778" y="25038"/>
                  </a:lnTo>
                  <a:lnTo>
                    <a:pt x="24014" y="25038"/>
                  </a:lnTo>
                  <a:lnTo>
                    <a:pt x="240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479430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29" y="15916"/>
                    <a:pt x="6329" y="13310"/>
                  </a:cubicBezTo>
                  <a:lnTo>
                    <a:pt x="6329" y="12379"/>
                  </a:lnTo>
                  <a:cubicBezTo>
                    <a:pt x="6329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2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582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582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2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5541250" y="2528225"/>
              <a:ext cx="446800" cy="625975"/>
            </a:xfrm>
            <a:custGeom>
              <a:avLst/>
              <a:gdLst/>
              <a:ahLst/>
              <a:cxnLst/>
              <a:rect l="l" t="t" r="r" b="b"/>
              <a:pathLst>
                <a:path w="17872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6143" y="25038"/>
                  </a:lnTo>
                  <a:lnTo>
                    <a:pt x="6143" y="5213"/>
                  </a:lnTo>
                  <a:lnTo>
                    <a:pt x="17871" y="5213"/>
                  </a:lnTo>
                  <a:lnTo>
                    <a:pt x="17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6081100" y="2528225"/>
              <a:ext cx="577100" cy="625975"/>
            </a:xfrm>
            <a:custGeom>
              <a:avLst/>
              <a:gdLst/>
              <a:ahLst/>
              <a:cxnLst/>
              <a:rect l="l" t="t" r="r" b="b"/>
              <a:pathLst>
                <a:path w="23084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5771" y="25038"/>
                  </a:lnTo>
                  <a:lnTo>
                    <a:pt x="16847" y="9029"/>
                  </a:lnTo>
                  <a:lnTo>
                    <a:pt x="16847" y="25038"/>
                  </a:lnTo>
                  <a:lnTo>
                    <a:pt x="23084" y="25038"/>
                  </a:lnTo>
                  <a:lnTo>
                    <a:pt x="23084" y="1"/>
                  </a:lnTo>
                  <a:lnTo>
                    <a:pt x="17313" y="1"/>
                  </a:lnTo>
                  <a:lnTo>
                    <a:pt x="6237" y="16103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9"/>
            <p:cNvSpPr/>
            <p:nvPr/>
          </p:nvSpPr>
          <p:spPr>
            <a:xfrm>
              <a:off x="6765225" y="2528225"/>
              <a:ext cx="574775" cy="625975"/>
            </a:xfrm>
            <a:custGeom>
              <a:avLst/>
              <a:gdLst/>
              <a:ahLst/>
              <a:cxnLst/>
              <a:rect l="l" t="t" r="r" b="b"/>
              <a:pathLst>
                <a:path w="22991" h="25039" extrusionOk="0">
                  <a:moveTo>
                    <a:pt x="16847" y="5213"/>
                  </a:moveTo>
                  <a:lnTo>
                    <a:pt x="16847" y="11449"/>
                  </a:lnTo>
                  <a:lnTo>
                    <a:pt x="10984" y="11449"/>
                  </a:lnTo>
                  <a:cubicBezTo>
                    <a:pt x="9867" y="11449"/>
                    <a:pt x="8843" y="11263"/>
                    <a:pt x="8098" y="10704"/>
                  </a:cubicBezTo>
                  <a:cubicBezTo>
                    <a:pt x="7447" y="10239"/>
                    <a:pt x="7074" y="9401"/>
                    <a:pt x="7074" y="8378"/>
                  </a:cubicBezTo>
                  <a:cubicBezTo>
                    <a:pt x="7074" y="7261"/>
                    <a:pt x="7447" y="6516"/>
                    <a:pt x="8098" y="6051"/>
                  </a:cubicBezTo>
                  <a:cubicBezTo>
                    <a:pt x="8843" y="5492"/>
                    <a:pt x="9867" y="5213"/>
                    <a:pt x="10984" y="5213"/>
                  </a:cubicBezTo>
                  <a:close/>
                  <a:moveTo>
                    <a:pt x="11263" y="1"/>
                  </a:moveTo>
                  <a:cubicBezTo>
                    <a:pt x="9494" y="1"/>
                    <a:pt x="7912" y="187"/>
                    <a:pt x="6609" y="652"/>
                  </a:cubicBezTo>
                  <a:cubicBezTo>
                    <a:pt x="5306" y="1024"/>
                    <a:pt x="4282" y="1583"/>
                    <a:pt x="3444" y="2328"/>
                  </a:cubicBezTo>
                  <a:cubicBezTo>
                    <a:pt x="2606" y="3072"/>
                    <a:pt x="1955" y="4003"/>
                    <a:pt x="1490" y="5027"/>
                  </a:cubicBezTo>
                  <a:cubicBezTo>
                    <a:pt x="1117" y="6051"/>
                    <a:pt x="931" y="7168"/>
                    <a:pt x="931" y="8378"/>
                  </a:cubicBezTo>
                  <a:cubicBezTo>
                    <a:pt x="931" y="10053"/>
                    <a:pt x="1303" y="11542"/>
                    <a:pt x="2234" y="12845"/>
                  </a:cubicBezTo>
                  <a:cubicBezTo>
                    <a:pt x="3072" y="14055"/>
                    <a:pt x="4468" y="14986"/>
                    <a:pt x="6423" y="15638"/>
                  </a:cubicBezTo>
                  <a:lnTo>
                    <a:pt x="0" y="25038"/>
                  </a:lnTo>
                  <a:lnTo>
                    <a:pt x="6888" y="25038"/>
                  </a:lnTo>
                  <a:lnTo>
                    <a:pt x="12380" y="16382"/>
                  </a:lnTo>
                  <a:lnTo>
                    <a:pt x="16847" y="16382"/>
                  </a:lnTo>
                  <a:lnTo>
                    <a:pt x="16847" y="25038"/>
                  </a:lnTo>
                  <a:lnTo>
                    <a:pt x="22991" y="25038"/>
                  </a:lnTo>
                  <a:lnTo>
                    <a:pt x="22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238125" y="2851675"/>
              <a:ext cx="372325" cy="374650"/>
            </a:xfrm>
            <a:custGeom>
              <a:avLst/>
              <a:gdLst/>
              <a:ahLst/>
              <a:cxnLst/>
              <a:rect l="l" t="t" r="r" b="b"/>
              <a:pathLst>
                <a:path w="14893" h="14986" extrusionOk="0">
                  <a:moveTo>
                    <a:pt x="8005" y="93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351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7167"/>
                    <a:pt x="14799" y="6888"/>
                    <a:pt x="14799" y="6609"/>
                  </a:cubicBezTo>
                  <a:cubicBezTo>
                    <a:pt x="11262" y="6330"/>
                    <a:pt x="8470" y="3537"/>
                    <a:pt x="8005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238125" y="2442125"/>
              <a:ext cx="372325" cy="374675"/>
            </a:xfrm>
            <a:custGeom>
              <a:avLst/>
              <a:gdLst/>
              <a:ahLst/>
              <a:cxnLst/>
              <a:rect l="l" t="t" r="r" b="b"/>
              <a:pathLst>
                <a:path w="14893" h="14987" extrusionOk="0">
                  <a:moveTo>
                    <a:pt x="14893" y="7540"/>
                  </a:moveTo>
                  <a:cubicBezTo>
                    <a:pt x="14893" y="3352"/>
                    <a:pt x="11542" y="1"/>
                    <a:pt x="7446" y="1"/>
                  </a:cubicBezTo>
                  <a:cubicBezTo>
                    <a:pt x="3351" y="1"/>
                    <a:pt x="0" y="3352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7632" y="14986"/>
                    <a:pt x="7819" y="14986"/>
                    <a:pt x="8005" y="14986"/>
                  </a:cubicBezTo>
                  <a:cubicBezTo>
                    <a:pt x="8284" y="11263"/>
                    <a:pt x="11169" y="8378"/>
                    <a:pt x="14799" y="8098"/>
                  </a:cubicBezTo>
                  <a:cubicBezTo>
                    <a:pt x="14893" y="7912"/>
                    <a:pt x="14893" y="7726"/>
                    <a:pt x="14893" y="75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645325" y="2442125"/>
              <a:ext cx="372350" cy="374675"/>
            </a:xfrm>
            <a:custGeom>
              <a:avLst/>
              <a:gdLst/>
              <a:ahLst/>
              <a:cxnLst/>
              <a:rect l="l" t="t" r="r" b="b"/>
              <a:pathLst>
                <a:path w="14894" h="14987" extrusionOk="0">
                  <a:moveTo>
                    <a:pt x="6516" y="14893"/>
                  </a:moveTo>
                  <a:cubicBezTo>
                    <a:pt x="6795" y="14986"/>
                    <a:pt x="7168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2"/>
                    <a:pt x="11542" y="1"/>
                    <a:pt x="7447" y="1"/>
                  </a:cubicBezTo>
                  <a:cubicBezTo>
                    <a:pt x="3351" y="1"/>
                    <a:pt x="1" y="3352"/>
                    <a:pt x="1" y="7540"/>
                  </a:cubicBezTo>
                  <a:cubicBezTo>
                    <a:pt x="1" y="7726"/>
                    <a:pt x="1" y="7912"/>
                    <a:pt x="1" y="8098"/>
                  </a:cubicBezTo>
                  <a:cubicBezTo>
                    <a:pt x="3538" y="8564"/>
                    <a:pt x="6237" y="11356"/>
                    <a:pt x="6516" y="148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645325" y="2851675"/>
              <a:ext cx="372350" cy="374650"/>
            </a:xfrm>
            <a:custGeom>
              <a:avLst/>
              <a:gdLst/>
              <a:ahLst/>
              <a:cxnLst/>
              <a:rect l="l" t="t" r="r" b="b"/>
              <a:pathLst>
                <a:path w="14894" h="14986" extrusionOk="0">
                  <a:moveTo>
                    <a:pt x="94" y="6516"/>
                  </a:moveTo>
                  <a:cubicBezTo>
                    <a:pt x="1" y="6888"/>
                    <a:pt x="1" y="7167"/>
                    <a:pt x="1" y="7540"/>
                  </a:cubicBezTo>
                  <a:cubicBezTo>
                    <a:pt x="1" y="11635"/>
                    <a:pt x="3351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7168" y="0"/>
                    <a:pt x="6795" y="93"/>
                    <a:pt x="6516" y="93"/>
                  </a:cubicBezTo>
                  <a:cubicBezTo>
                    <a:pt x="6051" y="3444"/>
                    <a:pt x="3445" y="6050"/>
                    <a:pt x="94" y="65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Proxima Nova"/>
              <a:buChar char="●"/>
              <a:defRPr sz="3600"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40640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lvl="0" algn="r">
              <a:buNone/>
              <a:defRPr sz="2000">
                <a:solidFill>
                  <a:schemeClr val="dk2"/>
                </a:solidFill>
              </a:defRPr>
            </a:lvl1pPr>
            <a:lvl2pPr lvl="1" algn="r">
              <a:buNone/>
              <a:defRPr sz="2000">
                <a:solidFill>
                  <a:schemeClr val="dk2"/>
                </a:solidFill>
              </a:defRPr>
            </a:lvl2pPr>
            <a:lvl3pPr lvl="2" algn="r">
              <a:buNone/>
              <a:defRPr sz="2000">
                <a:solidFill>
                  <a:schemeClr val="dk2"/>
                </a:solidFill>
              </a:defRPr>
            </a:lvl3pPr>
            <a:lvl4pPr lvl="3" algn="r">
              <a:buNone/>
              <a:defRPr sz="2000">
                <a:solidFill>
                  <a:schemeClr val="dk2"/>
                </a:solidFill>
              </a:defRPr>
            </a:lvl4pPr>
            <a:lvl5pPr lvl="4" algn="r">
              <a:buNone/>
              <a:defRPr sz="2000">
                <a:solidFill>
                  <a:schemeClr val="dk2"/>
                </a:solidFill>
              </a:defRPr>
            </a:lvl5pPr>
            <a:lvl6pPr lvl="5" algn="r">
              <a:buNone/>
              <a:defRPr sz="2000">
                <a:solidFill>
                  <a:schemeClr val="dk2"/>
                </a:solidFill>
              </a:defRPr>
            </a:lvl6pPr>
            <a:lvl7pPr lvl="6" algn="r">
              <a:buNone/>
              <a:defRPr sz="2000">
                <a:solidFill>
                  <a:schemeClr val="dk2"/>
                </a:solidFill>
              </a:defRPr>
            </a:lvl7pPr>
            <a:lvl8pPr lvl="7" algn="r">
              <a:buNone/>
              <a:defRPr sz="2000">
                <a:solidFill>
                  <a:schemeClr val="dk2"/>
                </a:solidFill>
              </a:defRPr>
            </a:lvl8pPr>
            <a:lvl9pPr lvl="8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32"/>
          <p:cNvSpPr/>
          <p:nvPr/>
        </p:nvSpPr>
        <p:spPr>
          <a:xfrm>
            <a:off x="13519375" y="723900"/>
            <a:ext cx="9563100" cy="9563100"/>
          </a:xfrm>
          <a:prstGeom prst="ellipse">
            <a:avLst/>
          </a:prstGeom>
          <a:solidFill>
            <a:srgbClr val="4BD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2"/>
          <p:cNvSpPr/>
          <p:nvPr/>
        </p:nvSpPr>
        <p:spPr>
          <a:xfrm>
            <a:off x="3912450" y="723900"/>
            <a:ext cx="9563100" cy="9563100"/>
          </a:xfrm>
          <a:prstGeom prst="ellipse">
            <a:avLst/>
          </a:prstGeom>
          <a:noFill/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3" name="Google Shape;583;p32"/>
          <p:cNvCxnSpPr/>
          <p:nvPr/>
        </p:nvCxnSpPr>
        <p:spPr>
          <a:xfrm>
            <a:off x="710600" y="718850"/>
            <a:ext cx="168639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32"/>
          <p:cNvCxnSpPr/>
          <p:nvPr/>
        </p:nvCxnSpPr>
        <p:spPr>
          <a:xfrm>
            <a:off x="712050" y="8605550"/>
            <a:ext cx="4088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32"/>
          <p:cNvCxnSpPr/>
          <p:nvPr/>
        </p:nvCxnSpPr>
        <p:spPr>
          <a:xfrm>
            <a:off x="5369775" y="8605550"/>
            <a:ext cx="12200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6" name="Google Shape;586;p32"/>
          <p:cNvSpPr txBox="1"/>
          <p:nvPr/>
        </p:nvSpPr>
        <p:spPr>
          <a:xfrm>
            <a:off x="542925" y="1152525"/>
            <a:ext cx="10420500" cy="144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80000"/>
              </a:lnSpc>
            </a:pPr>
            <a:r>
              <a:rPr lang="ru-RU" sz="100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Занятие № 4</a:t>
            </a:r>
          </a:p>
        </p:txBody>
      </p:sp>
      <p:sp>
        <p:nvSpPr>
          <p:cNvPr id="587" name="Google Shape;587;p32"/>
          <p:cNvSpPr txBox="1"/>
          <p:nvPr/>
        </p:nvSpPr>
        <p:spPr>
          <a:xfrm>
            <a:off x="542925" y="2733225"/>
            <a:ext cx="11897168" cy="3497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80000"/>
              </a:lnSpc>
            </a:pPr>
            <a:r>
              <a:rPr lang="ru-RU" sz="8000" dirty="0">
                <a:solidFill>
                  <a:srgbClr val="4BD0A0"/>
                </a:solidFill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Модели авторегрессии условной </a:t>
            </a:r>
            <a:r>
              <a:rPr lang="ru-RU" sz="8000" dirty="0" err="1">
                <a:solidFill>
                  <a:srgbClr val="4BD0A0"/>
                </a:solidFill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гетероскедантичности</a:t>
            </a:r>
            <a:endParaRPr lang="ru-RU" sz="8000" dirty="0">
              <a:solidFill>
                <a:srgbClr val="4BD0A0"/>
              </a:solidFill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sp>
        <p:nvSpPr>
          <p:cNvPr id="588" name="Google Shape;588;p32"/>
          <p:cNvSpPr txBox="1"/>
          <p:nvPr/>
        </p:nvSpPr>
        <p:spPr>
          <a:xfrm>
            <a:off x="581025" y="8691275"/>
            <a:ext cx="42198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Сапрыкин Артур</a:t>
            </a:r>
            <a:endParaRPr sz="24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Data Scientist</a:t>
            </a: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sp>
        <p:nvSpPr>
          <p:cNvPr id="589" name="Google Shape;589;p32"/>
          <p:cNvSpPr txBox="1"/>
          <p:nvPr/>
        </p:nvSpPr>
        <p:spPr>
          <a:xfrm>
            <a:off x="5257800" y="8805575"/>
            <a:ext cx="6606540" cy="9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grpSp>
        <p:nvGrpSpPr>
          <p:cNvPr id="590" name="Google Shape;590;p32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591" name="Google Shape;591;p3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6141448" y="4691616"/>
            <a:ext cx="6005104" cy="90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ru-RU" sz="56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ПРАКТИКА</a:t>
            </a:r>
            <a:endParaRPr sz="56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52336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6" name="Google Shape;1296;p71"/>
          <p:cNvCxnSpPr/>
          <p:nvPr/>
        </p:nvCxnSpPr>
        <p:spPr>
          <a:xfrm>
            <a:off x="710600" y="718850"/>
            <a:ext cx="168639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7" name="Google Shape;1297;p71"/>
          <p:cNvCxnSpPr/>
          <p:nvPr/>
        </p:nvCxnSpPr>
        <p:spPr>
          <a:xfrm>
            <a:off x="712050" y="8605550"/>
            <a:ext cx="4088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8" name="Google Shape;1298;p71"/>
          <p:cNvCxnSpPr/>
          <p:nvPr/>
        </p:nvCxnSpPr>
        <p:spPr>
          <a:xfrm>
            <a:off x="5369775" y="8605550"/>
            <a:ext cx="12200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0" name="Google Shape;1300;p71"/>
          <p:cNvSpPr/>
          <p:nvPr/>
        </p:nvSpPr>
        <p:spPr>
          <a:xfrm>
            <a:off x="14381271" y="754362"/>
            <a:ext cx="3904200" cy="3904200"/>
          </a:xfrm>
          <a:prstGeom prst="ellipse">
            <a:avLst/>
          </a:prstGeom>
          <a:noFill/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71"/>
          <p:cNvSpPr/>
          <p:nvPr/>
        </p:nvSpPr>
        <p:spPr>
          <a:xfrm>
            <a:off x="14381271" y="4684971"/>
            <a:ext cx="3904200" cy="3904200"/>
          </a:xfrm>
          <a:prstGeom prst="ellipse">
            <a:avLst/>
          </a:prstGeom>
          <a:solidFill>
            <a:srgbClr val="4BD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71"/>
          <p:cNvSpPr/>
          <p:nvPr/>
        </p:nvSpPr>
        <p:spPr>
          <a:xfrm>
            <a:off x="10477071" y="754362"/>
            <a:ext cx="3904200" cy="3904200"/>
          </a:xfrm>
          <a:prstGeom prst="ellipse">
            <a:avLst/>
          </a:prstGeom>
          <a:noFill/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4" name="Google Shape;1304;p71"/>
          <p:cNvGrpSpPr/>
          <p:nvPr/>
        </p:nvGrpSpPr>
        <p:grpSpPr>
          <a:xfrm>
            <a:off x="5357912" y="8883531"/>
            <a:ext cx="683869" cy="683869"/>
            <a:chOff x="1190625" y="238125"/>
            <a:chExt cx="4905800" cy="4905800"/>
          </a:xfrm>
        </p:grpSpPr>
        <p:sp>
          <p:nvSpPr>
            <p:cNvPr id="1305" name="Google Shape;1305;p71"/>
            <p:cNvSpPr/>
            <p:nvPr/>
          </p:nvSpPr>
          <p:spPr>
            <a:xfrm>
              <a:off x="1190625" y="238125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1"/>
            <p:cNvSpPr/>
            <p:nvPr/>
          </p:nvSpPr>
          <p:spPr>
            <a:xfrm>
              <a:off x="3136650" y="1629200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" name="Google Shape;1308;p71"/>
          <p:cNvGrpSpPr/>
          <p:nvPr/>
        </p:nvGrpSpPr>
        <p:grpSpPr>
          <a:xfrm>
            <a:off x="10037010" y="8897795"/>
            <a:ext cx="684060" cy="684060"/>
            <a:chOff x="1190625" y="238125"/>
            <a:chExt cx="5186200" cy="5186200"/>
          </a:xfrm>
        </p:grpSpPr>
        <p:sp>
          <p:nvSpPr>
            <p:cNvPr id="1309" name="Google Shape;1309;p71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1"/>
            <p:cNvSpPr/>
            <p:nvPr/>
          </p:nvSpPr>
          <p:spPr>
            <a:xfrm>
              <a:off x="2761650" y="1809150"/>
              <a:ext cx="2137575" cy="2178450"/>
            </a:xfrm>
            <a:custGeom>
              <a:avLst/>
              <a:gdLst/>
              <a:ahLst/>
              <a:cxnLst/>
              <a:rect l="l" t="t" r="r" b="b"/>
              <a:pathLst>
                <a:path w="85503" h="87138" extrusionOk="0">
                  <a:moveTo>
                    <a:pt x="50928" y="25698"/>
                  </a:moveTo>
                  <a:lnTo>
                    <a:pt x="50694" y="27567"/>
                  </a:lnTo>
                  <a:cubicBezTo>
                    <a:pt x="48125" y="25464"/>
                    <a:pt x="45088" y="24530"/>
                    <a:pt x="41350" y="24530"/>
                  </a:cubicBezTo>
                  <a:cubicBezTo>
                    <a:pt x="31772" y="24530"/>
                    <a:pt x="23362" y="32473"/>
                    <a:pt x="22194" y="42284"/>
                  </a:cubicBezTo>
                  <a:cubicBezTo>
                    <a:pt x="21026" y="52330"/>
                    <a:pt x="27333" y="61207"/>
                    <a:pt x="38079" y="61207"/>
                  </a:cubicBezTo>
                  <a:cubicBezTo>
                    <a:pt x="42752" y="61207"/>
                    <a:pt x="47190" y="59104"/>
                    <a:pt x="50227" y="56535"/>
                  </a:cubicBezTo>
                  <a:cubicBezTo>
                    <a:pt x="52330" y="60039"/>
                    <a:pt x="56535" y="64010"/>
                    <a:pt x="63543" y="64010"/>
                  </a:cubicBezTo>
                  <a:cubicBezTo>
                    <a:pt x="76859" y="64010"/>
                    <a:pt x="85503" y="53264"/>
                    <a:pt x="85503" y="39948"/>
                  </a:cubicBezTo>
                  <a:cubicBezTo>
                    <a:pt x="85503" y="17989"/>
                    <a:pt x="66346" y="1"/>
                    <a:pt x="43452" y="1"/>
                  </a:cubicBezTo>
                  <a:cubicBezTo>
                    <a:pt x="18690" y="1"/>
                    <a:pt x="1" y="19390"/>
                    <a:pt x="1" y="43452"/>
                  </a:cubicBezTo>
                  <a:cubicBezTo>
                    <a:pt x="1" y="67515"/>
                    <a:pt x="18690" y="86437"/>
                    <a:pt x="42752" y="86904"/>
                  </a:cubicBezTo>
                  <a:cubicBezTo>
                    <a:pt x="49293" y="87138"/>
                    <a:pt x="57703" y="85269"/>
                    <a:pt x="62375" y="82232"/>
                  </a:cubicBezTo>
                  <a:lnTo>
                    <a:pt x="63543" y="81765"/>
                  </a:lnTo>
                  <a:lnTo>
                    <a:pt x="58170" y="71019"/>
                  </a:lnTo>
                  <a:lnTo>
                    <a:pt x="57002" y="71720"/>
                  </a:lnTo>
                  <a:cubicBezTo>
                    <a:pt x="53731" y="73355"/>
                    <a:pt x="48826" y="74523"/>
                    <a:pt x="42752" y="74523"/>
                  </a:cubicBezTo>
                  <a:cubicBezTo>
                    <a:pt x="25698" y="74523"/>
                    <a:pt x="12382" y="60740"/>
                    <a:pt x="12382" y="43452"/>
                  </a:cubicBezTo>
                  <a:cubicBezTo>
                    <a:pt x="12382" y="26399"/>
                    <a:pt x="25698" y="12382"/>
                    <a:pt x="43452" y="12382"/>
                  </a:cubicBezTo>
                  <a:cubicBezTo>
                    <a:pt x="60039" y="12382"/>
                    <a:pt x="73121" y="24530"/>
                    <a:pt x="73121" y="39948"/>
                  </a:cubicBezTo>
                  <a:cubicBezTo>
                    <a:pt x="73121" y="44854"/>
                    <a:pt x="71720" y="47657"/>
                    <a:pt x="69851" y="49293"/>
                  </a:cubicBezTo>
                  <a:cubicBezTo>
                    <a:pt x="68215" y="50928"/>
                    <a:pt x="66113" y="51629"/>
                    <a:pt x="64711" y="51629"/>
                  </a:cubicBezTo>
                  <a:cubicBezTo>
                    <a:pt x="63076" y="51629"/>
                    <a:pt x="61674" y="50928"/>
                    <a:pt x="60973" y="50227"/>
                  </a:cubicBezTo>
                  <a:cubicBezTo>
                    <a:pt x="60273" y="49293"/>
                    <a:pt x="59805" y="48125"/>
                    <a:pt x="60039" y="46256"/>
                  </a:cubicBezTo>
                  <a:lnTo>
                    <a:pt x="62609" y="25698"/>
                  </a:lnTo>
                  <a:close/>
                  <a:moveTo>
                    <a:pt x="40416" y="50227"/>
                  </a:moveTo>
                  <a:cubicBezTo>
                    <a:pt x="44621" y="50227"/>
                    <a:pt x="47658" y="46957"/>
                    <a:pt x="48358" y="42752"/>
                  </a:cubicBezTo>
                  <a:cubicBezTo>
                    <a:pt x="48826" y="38780"/>
                    <a:pt x="46256" y="35510"/>
                    <a:pt x="42518" y="35510"/>
                  </a:cubicBezTo>
                  <a:cubicBezTo>
                    <a:pt x="38079" y="35510"/>
                    <a:pt x="34809" y="39014"/>
                    <a:pt x="34342" y="42985"/>
                  </a:cubicBezTo>
                  <a:lnTo>
                    <a:pt x="34342" y="42985"/>
                  </a:lnTo>
                  <a:lnTo>
                    <a:pt x="34342" y="43219"/>
                  </a:lnTo>
                  <a:cubicBezTo>
                    <a:pt x="33874" y="46957"/>
                    <a:pt x="36444" y="50227"/>
                    <a:pt x="40416" y="502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1251;p69">
            <a:extLst>
              <a:ext uri="{FF2B5EF4-FFF2-40B4-BE49-F238E27FC236}">
                <a16:creationId xmlns:a16="http://schemas.microsoft.com/office/drawing/2014/main" id="{F475328F-D28B-9648-8008-7CDD3F28A4C6}"/>
              </a:ext>
            </a:extLst>
          </p:cNvPr>
          <p:cNvSpPr txBox="1"/>
          <p:nvPr/>
        </p:nvSpPr>
        <p:spPr>
          <a:xfrm>
            <a:off x="581025" y="8691275"/>
            <a:ext cx="42198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Сапрыкин Артур</a:t>
            </a:r>
            <a:endParaRPr sz="24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Data Scientist</a:t>
            </a: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sp>
        <p:nvSpPr>
          <p:cNvPr id="24" name="Google Shape;1253;p69">
            <a:extLst>
              <a:ext uri="{FF2B5EF4-FFF2-40B4-BE49-F238E27FC236}">
                <a16:creationId xmlns:a16="http://schemas.microsoft.com/office/drawing/2014/main" id="{DDB7EED5-1D52-1C4D-BB7B-6B9102F5A14B}"/>
              </a:ext>
            </a:extLst>
          </p:cNvPr>
          <p:cNvSpPr txBox="1"/>
          <p:nvPr/>
        </p:nvSpPr>
        <p:spPr>
          <a:xfrm>
            <a:off x="552450" y="5200650"/>
            <a:ext cx="9791700" cy="15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Спасибо за внимание!</a:t>
            </a:r>
            <a:endParaRPr sz="100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sp>
        <p:nvSpPr>
          <p:cNvPr id="25" name="Google Shape;1259;p69">
            <a:extLst>
              <a:ext uri="{FF2B5EF4-FFF2-40B4-BE49-F238E27FC236}">
                <a16:creationId xmlns:a16="http://schemas.microsoft.com/office/drawing/2014/main" id="{F4C42084-12E6-E14C-AD47-0E30AAF4010B}"/>
              </a:ext>
            </a:extLst>
          </p:cNvPr>
          <p:cNvSpPr txBox="1"/>
          <p:nvPr/>
        </p:nvSpPr>
        <p:spPr>
          <a:xfrm>
            <a:off x="6095999" y="8940675"/>
            <a:ext cx="3218121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fb.com/</a:t>
            </a:r>
            <a:r>
              <a:rPr lang="en-GB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asaprykin92</a:t>
            </a:r>
            <a:endParaRPr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  <p:sp>
        <p:nvSpPr>
          <p:cNvPr id="26" name="Google Shape;1263;p69">
            <a:extLst>
              <a:ext uri="{FF2B5EF4-FFF2-40B4-BE49-F238E27FC236}">
                <a16:creationId xmlns:a16="http://schemas.microsoft.com/office/drawing/2014/main" id="{583CC292-1658-7B48-A097-AA0A573F9003}"/>
              </a:ext>
            </a:extLst>
          </p:cNvPr>
          <p:cNvSpPr txBox="1"/>
          <p:nvPr/>
        </p:nvSpPr>
        <p:spPr>
          <a:xfrm>
            <a:off x="10781875" y="8940675"/>
            <a:ext cx="4210032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asaprykin92</a:t>
            </a:r>
            <a:r>
              <a:rPr lang="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@</a:t>
            </a: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g</a:t>
            </a:r>
            <a:r>
              <a:rPr lang="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mail.com</a:t>
            </a:r>
            <a:endParaRPr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47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3" name="Google Shape;633;p35"/>
          <p:cNvCxnSpPr/>
          <p:nvPr/>
        </p:nvCxnSpPr>
        <p:spPr>
          <a:xfrm>
            <a:off x="710600" y="718850"/>
            <a:ext cx="168639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4" name="Google Shape;634;p35"/>
          <p:cNvSpPr txBox="1"/>
          <p:nvPr/>
        </p:nvSpPr>
        <p:spPr>
          <a:xfrm>
            <a:off x="571500" y="2289810"/>
            <a:ext cx="4629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2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Содержание</a:t>
            </a:r>
            <a:endParaRPr sz="52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cxnSp>
        <p:nvCxnSpPr>
          <p:cNvPr id="635" name="Google Shape;635;p35"/>
          <p:cNvCxnSpPr/>
          <p:nvPr/>
        </p:nvCxnSpPr>
        <p:spPr>
          <a:xfrm>
            <a:off x="712050" y="3290600"/>
            <a:ext cx="4088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6" name="Google Shape;636;p35"/>
          <p:cNvCxnSpPr/>
          <p:nvPr/>
        </p:nvCxnSpPr>
        <p:spPr>
          <a:xfrm>
            <a:off x="5369775" y="3290600"/>
            <a:ext cx="12200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" name="Google Shape;637;p35">
            <a:extLst>
              <a:ext uri="{FF2B5EF4-FFF2-40B4-BE49-F238E27FC236}">
                <a16:creationId xmlns:a16="http://schemas.microsoft.com/office/drawing/2014/main" id="{F163A310-5857-CE4C-9E82-3D52D9981465}"/>
              </a:ext>
            </a:extLst>
          </p:cNvPr>
          <p:cNvGrpSpPr/>
          <p:nvPr/>
        </p:nvGrpSpPr>
        <p:grpSpPr>
          <a:xfrm>
            <a:off x="5200800" y="3814621"/>
            <a:ext cx="666900" cy="666900"/>
            <a:chOff x="5372100" y="3505200"/>
            <a:chExt cx="666900" cy="666900"/>
          </a:xfrm>
        </p:grpSpPr>
        <p:sp>
          <p:nvSpPr>
            <p:cNvPr id="36" name="Google Shape;638;p35">
              <a:extLst>
                <a:ext uri="{FF2B5EF4-FFF2-40B4-BE49-F238E27FC236}">
                  <a16:creationId xmlns:a16="http://schemas.microsoft.com/office/drawing/2014/main" id="{B87CE85B-D529-5342-9DEE-64E33D868FA3}"/>
                </a:ext>
              </a:extLst>
            </p:cNvPr>
            <p:cNvSpPr/>
            <p:nvPr/>
          </p:nvSpPr>
          <p:spPr>
            <a:xfrm>
              <a:off x="5372100" y="3505200"/>
              <a:ext cx="666900" cy="6669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los Text" panose="020B0503020202020204" pitchFamily="34" charset="0"/>
                <a:cs typeface="Golos Text" panose="020B0503020202020204" pitchFamily="34" charset="0"/>
              </a:endParaRPr>
            </a:p>
          </p:txBody>
        </p:sp>
        <p:sp>
          <p:nvSpPr>
            <p:cNvPr id="37" name="Google Shape;639;p35">
              <a:extLst>
                <a:ext uri="{FF2B5EF4-FFF2-40B4-BE49-F238E27FC236}">
                  <a16:creationId xmlns:a16="http://schemas.microsoft.com/office/drawing/2014/main" id="{8F05B583-2310-DA4F-B551-6C7C3B57ED9E}"/>
                </a:ext>
              </a:extLst>
            </p:cNvPr>
            <p:cNvSpPr txBox="1"/>
            <p:nvPr/>
          </p:nvSpPr>
          <p:spPr>
            <a:xfrm>
              <a:off x="5463597" y="3552363"/>
              <a:ext cx="514500" cy="51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400" dirty="0">
                  <a:latin typeface="Golos Text" panose="020B0503020202020204" pitchFamily="34" charset="0"/>
                  <a:ea typeface="Proxima Nova Semibold"/>
                  <a:cs typeface="Golos Text" panose="020B0503020202020204" pitchFamily="34" charset="0"/>
                  <a:sym typeface="Proxima Nova Semibold"/>
                </a:rPr>
                <a:t>1</a:t>
              </a:r>
              <a:endParaRPr sz="2400" dirty="0">
                <a:latin typeface="Golos Text" panose="020B0503020202020204" pitchFamily="34" charset="0"/>
                <a:ea typeface="Proxima Nova Semibold"/>
                <a:cs typeface="Golos Text" panose="020B0503020202020204" pitchFamily="34" charset="0"/>
                <a:sym typeface="Proxima Nova Semibold"/>
              </a:endParaRPr>
            </a:p>
          </p:txBody>
        </p:sp>
      </p:grpSp>
      <p:sp>
        <p:nvSpPr>
          <p:cNvPr id="38" name="Google Shape;658;p35">
            <a:extLst>
              <a:ext uri="{FF2B5EF4-FFF2-40B4-BE49-F238E27FC236}">
                <a16:creationId xmlns:a16="http://schemas.microsoft.com/office/drawing/2014/main" id="{2ED7203D-C0CF-2F41-9994-8A2FDAFF9B7B}"/>
              </a:ext>
            </a:extLst>
          </p:cNvPr>
          <p:cNvSpPr txBox="1"/>
          <p:nvPr/>
        </p:nvSpPr>
        <p:spPr>
          <a:xfrm>
            <a:off x="5966533" y="3814621"/>
            <a:ext cx="8259829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Авторегрессионная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 условная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гетероскедастичность</a:t>
            </a:r>
            <a:endParaRPr lang="ru-RU" sz="2400" dirty="0">
              <a:latin typeface="Golos Text" panose="020B0503020202020204" pitchFamily="34" charset="0"/>
              <a:cs typeface="Golos Text" panose="020B050302020202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grpSp>
        <p:nvGrpSpPr>
          <p:cNvPr id="10" name="Google Shape;637;p35">
            <a:extLst>
              <a:ext uri="{FF2B5EF4-FFF2-40B4-BE49-F238E27FC236}">
                <a16:creationId xmlns:a16="http://schemas.microsoft.com/office/drawing/2014/main" id="{A9D23DD9-36EF-7349-94AA-E61D47AABA43}"/>
              </a:ext>
            </a:extLst>
          </p:cNvPr>
          <p:cNvGrpSpPr/>
          <p:nvPr/>
        </p:nvGrpSpPr>
        <p:grpSpPr>
          <a:xfrm>
            <a:off x="5200800" y="4924198"/>
            <a:ext cx="666900" cy="666900"/>
            <a:chOff x="5372100" y="3505200"/>
            <a:chExt cx="666900" cy="666900"/>
          </a:xfrm>
        </p:grpSpPr>
        <p:sp>
          <p:nvSpPr>
            <p:cNvPr id="11" name="Google Shape;638;p35">
              <a:extLst>
                <a:ext uri="{FF2B5EF4-FFF2-40B4-BE49-F238E27FC236}">
                  <a16:creationId xmlns:a16="http://schemas.microsoft.com/office/drawing/2014/main" id="{99AB060D-4062-0A4B-80EF-FB40BDB4F463}"/>
                </a:ext>
              </a:extLst>
            </p:cNvPr>
            <p:cNvSpPr/>
            <p:nvPr/>
          </p:nvSpPr>
          <p:spPr>
            <a:xfrm>
              <a:off x="5372100" y="3505200"/>
              <a:ext cx="666900" cy="6669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los Text" panose="020B0503020202020204" pitchFamily="34" charset="0"/>
                <a:cs typeface="Golos Text" panose="020B0503020202020204" pitchFamily="34" charset="0"/>
              </a:endParaRPr>
            </a:p>
          </p:txBody>
        </p:sp>
        <p:sp>
          <p:nvSpPr>
            <p:cNvPr id="12" name="Google Shape;639;p35">
              <a:extLst>
                <a:ext uri="{FF2B5EF4-FFF2-40B4-BE49-F238E27FC236}">
                  <a16:creationId xmlns:a16="http://schemas.microsoft.com/office/drawing/2014/main" id="{8FE63DDB-2404-B440-9319-7DC66D908E82}"/>
                </a:ext>
              </a:extLst>
            </p:cNvPr>
            <p:cNvSpPr txBox="1"/>
            <p:nvPr/>
          </p:nvSpPr>
          <p:spPr>
            <a:xfrm>
              <a:off x="5463597" y="3552363"/>
              <a:ext cx="514500" cy="51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dirty="0">
                  <a:latin typeface="Golos Text" panose="020B0503020202020204" pitchFamily="34" charset="0"/>
                  <a:ea typeface="Proxima Nova Semibold"/>
                  <a:cs typeface="Golos Text" panose="020B0503020202020204" pitchFamily="34" charset="0"/>
                  <a:sym typeface="Proxima Nova Semibold"/>
                </a:rPr>
                <a:t>2</a:t>
              </a:r>
              <a:endParaRPr sz="2400" dirty="0">
                <a:latin typeface="Golos Text" panose="020B0503020202020204" pitchFamily="34" charset="0"/>
                <a:ea typeface="Proxima Nova Semibold"/>
                <a:cs typeface="Golos Text" panose="020B0503020202020204" pitchFamily="34" charset="0"/>
                <a:sym typeface="Proxima Nova Semibold"/>
              </a:endParaRPr>
            </a:p>
          </p:txBody>
        </p:sp>
      </p:grpSp>
      <p:sp>
        <p:nvSpPr>
          <p:cNvPr id="13" name="Google Shape;658;p35">
            <a:extLst>
              <a:ext uri="{FF2B5EF4-FFF2-40B4-BE49-F238E27FC236}">
                <a16:creationId xmlns:a16="http://schemas.microsoft.com/office/drawing/2014/main" id="{E30A88BD-8361-9641-84F1-164F6D20B69A}"/>
              </a:ext>
            </a:extLst>
          </p:cNvPr>
          <p:cNvSpPr txBox="1"/>
          <p:nvPr/>
        </p:nvSpPr>
        <p:spPr>
          <a:xfrm>
            <a:off x="5966534" y="4924198"/>
            <a:ext cx="79455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Базовые модели. </a:t>
            </a: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ARCH </a:t>
            </a:r>
            <a:r>
              <a:rPr lang="en-US" sz="2400" dirty="0" err="1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и</a:t>
            </a:r>
            <a:r>
              <a:rPr lang="ru-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 </a:t>
            </a: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GARCH</a:t>
            </a: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grpSp>
        <p:nvGrpSpPr>
          <p:cNvPr id="14" name="Google Shape;637;p35">
            <a:extLst>
              <a:ext uri="{FF2B5EF4-FFF2-40B4-BE49-F238E27FC236}">
                <a16:creationId xmlns:a16="http://schemas.microsoft.com/office/drawing/2014/main" id="{E34E6567-05C2-2F4C-82D8-2B42471E555C}"/>
              </a:ext>
            </a:extLst>
          </p:cNvPr>
          <p:cNvGrpSpPr/>
          <p:nvPr/>
        </p:nvGrpSpPr>
        <p:grpSpPr>
          <a:xfrm>
            <a:off x="5200799" y="7804169"/>
            <a:ext cx="666900" cy="666900"/>
            <a:chOff x="5372100" y="3505200"/>
            <a:chExt cx="666900" cy="666900"/>
          </a:xfrm>
        </p:grpSpPr>
        <p:sp>
          <p:nvSpPr>
            <p:cNvPr id="15" name="Google Shape;638;p35">
              <a:extLst>
                <a:ext uri="{FF2B5EF4-FFF2-40B4-BE49-F238E27FC236}">
                  <a16:creationId xmlns:a16="http://schemas.microsoft.com/office/drawing/2014/main" id="{037E3359-C700-5A49-9F1D-6CB107CC6A40}"/>
                </a:ext>
              </a:extLst>
            </p:cNvPr>
            <p:cNvSpPr/>
            <p:nvPr/>
          </p:nvSpPr>
          <p:spPr>
            <a:xfrm>
              <a:off x="5372100" y="3505200"/>
              <a:ext cx="666900" cy="6669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los Text" panose="020B0503020202020204" pitchFamily="34" charset="0"/>
                <a:cs typeface="Golos Text" panose="020B0503020202020204" pitchFamily="34" charset="0"/>
              </a:endParaRPr>
            </a:p>
          </p:txBody>
        </p:sp>
        <p:sp>
          <p:nvSpPr>
            <p:cNvPr id="16" name="Google Shape;639;p35">
              <a:extLst>
                <a:ext uri="{FF2B5EF4-FFF2-40B4-BE49-F238E27FC236}">
                  <a16:creationId xmlns:a16="http://schemas.microsoft.com/office/drawing/2014/main" id="{69011F0B-AB76-F34A-9A50-1D2E888D9E14}"/>
                </a:ext>
              </a:extLst>
            </p:cNvPr>
            <p:cNvSpPr txBox="1"/>
            <p:nvPr/>
          </p:nvSpPr>
          <p:spPr>
            <a:xfrm>
              <a:off x="5463597" y="3552363"/>
              <a:ext cx="514500" cy="51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dirty="0">
                  <a:latin typeface="Golos Text" panose="020B0503020202020204" pitchFamily="34" charset="0"/>
                  <a:ea typeface="Proxima Nova Semibold"/>
                  <a:cs typeface="Golos Text" panose="020B0503020202020204" pitchFamily="34" charset="0"/>
                  <a:sym typeface="Proxima Nova Semibold"/>
                </a:rPr>
                <a:t>5</a:t>
              </a:r>
              <a:endParaRPr sz="2400" dirty="0">
                <a:latin typeface="Golos Text" panose="020B0503020202020204" pitchFamily="34" charset="0"/>
                <a:ea typeface="Proxima Nova Semibold"/>
                <a:cs typeface="Golos Text" panose="020B0503020202020204" pitchFamily="34" charset="0"/>
                <a:sym typeface="Proxima Nova Semibold"/>
              </a:endParaRPr>
            </a:p>
          </p:txBody>
        </p:sp>
      </p:grpSp>
      <p:sp>
        <p:nvSpPr>
          <p:cNvPr id="17" name="Google Shape;658;p35">
            <a:extLst>
              <a:ext uri="{FF2B5EF4-FFF2-40B4-BE49-F238E27FC236}">
                <a16:creationId xmlns:a16="http://schemas.microsoft.com/office/drawing/2014/main" id="{5267EF26-090D-F341-A346-DD49C264CA06}"/>
              </a:ext>
            </a:extLst>
          </p:cNvPr>
          <p:cNvSpPr txBox="1"/>
          <p:nvPr/>
        </p:nvSpPr>
        <p:spPr>
          <a:xfrm>
            <a:off x="5966533" y="7851332"/>
            <a:ext cx="7945500" cy="631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Практика. </a:t>
            </a: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grpSp>
        <p:nvGrpSpPr>
          <p:cNvPr id="18" name="Google Shape;637;p35">
            <a:extLst>
              <a:ext uri="{FF2B5EF4-FFF2-40B4-BE49-F238E27FC236}">
                <a16:creationId xmlns:a16="http://schemas.microsoft.com/office/drawing/2014/main" id="{BA87EB71-4C7B-514E-BF6E-BA2C83A3110F}"/>
              </a:ext>
            </a:extLst>
          </p:cNvPr>
          <p:cNvGrpSpPr/>
          <p:nvPr/>
        </p:nvGrpSpPr>
        <p:grpSpPr>
          <a:xfrm>
            <a:off x="5200800" y="5952883"/>
            <a:ext cx="666900" cy="666900"/>
            <a:chOff x="5372100" y="3505200"/>
            <a:chExt cx="666900" cy="666900"/>
          </a:xfrm>
        </p:grpSpPr>
        <p:sp>
          <p:nvSpPr>
            <p:cNvPr id="19" name="Google Shape;638;p35">
              <a:extLst>
                <a:ext uri="{FF2B5EF4-FFF2-40B4-BE49-F238E27FC236}">
                  <a16:creationId xmlns:a16="http://schemas.microsoft.com/office/drawing/2014/main" id="{81196DDA-2CB7-8D4D-8637-9D4B2DB35825}"/>
                </a:ext>
              </a:extLst>
            </p:cNvPr>
            <p:cNvSpPr/>
            <p:nvPr/>
          </p:nvSpPr>
          <p:spPr>
            <a:xfrm>
              <a:off x="5372100" y="3505200"/>
              <a:ext cx="666900" cy="6669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los Text" panose="020B0503020202020204" pitchFamily="34" charset="0"/>
                <a:cs typeface="Golos Text" panose="020B0503020202020204" pitchFamily="34" charset="0"/>
              </a:endParaRPr>
            </a:p>
          </p:txBody>
        </p:sp>
        <p:sp>
          <p:nvSpPr>
            <p:cNvPr id="20" name="Google Shape;639;p35">
              <a:extLst>
                <a:ext uri="{FF2B5EF4-FFF2-40B4-BE49-F238E27FC236}">
                  <a16:creationId xmlns:a16="http://schemas.microsoft.com/office/drawing/2014/main" id="{0B6708A7-276B-3B40-8E0F-A594E1E2B0AC}"/>
                </a:ext>
              </a:extLst>
            </p:cNvPr>
            <p:cNvSpPr txBox="1"/>
            <p:nvPr/>
          </p:nvSpPr>
          <p:spPr>
            <a:xfrm>
              <a:off x="5463597" y="3552363"/>
              <a:ext cx="514500" cy="51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dirty="0">
                  <a:latin typeface="Golos Text" panose="020B0503020202020204" pitchFamily="34" charset="0"/>
                  <a:ea typeface="Proxima Nova Semibold"/>
                  <a:cs typeface="Golos Text" panose="020B0503020202020204" pitchFamily="34" charset="0"/>
                  <a:sym typeface="Proxima Nova Semibold"/>
                </a:rPr>
                <a:t>3</a:t>
              </a:r>
              <a:endParaRPr sz="2400" dirty="0">
                <a:latin typeface="Golos Text" panose="020B0503020202020204" pitchFamily="34" charset="0"/>
                <a:ea typeface="Proxima Nova Semibold"/>
                <a:cs typeface="Golos Text" panose="020B0503020202020204" pitchFamily="34" charset="0"/>
                <a:sym typeface="Proxima Nova Semibold"/>
              </a:endParaRPr>
            </a:p>
          </p:txBody>
        </p:sp>
      </p:grpSp>
      <p:sp>
        <p:nvSpPr>
          <p:cNvPr id="21" name="Google Shape;658;p35">
            <a:extLst>
              <a:ext uri="{FF2B5EF4-FFF2-40B4-BE49-F238E27FC236}">
                <a16:creationId xmlns:a16="http://schemas.microsoft.com/office/drawing/2014/main" id="{140555FE-95C4-0F48-8039-B7CB9EDCD0BA}"/>
              </a:ext>
            </a:extLst>
          </p:cNvPr>
          <p:cNvSpPr txBox="1"/>
          <p:nvPr/>
        </p:nvSpPr>
        <p:spPr>
          <a:xfrm>
            <a:off x="5966534" y="6003329"/>
            <a:ext cx="79455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Ассиметричный </a:t>
            </a: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GARCH</a:t>
            </a:r>
            <a:r>
              <a:rPr lang="ru-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 (</a:t>
            </a: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EARCH, AGARCH, TGARCH)</a:t>
            </a: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grpSp>
        <p:nvGrpSpPr>
          <p:cNvPr id="22" name="Google Shape;637;p35">
            <a:extLst>
              <a:ext uri="{FF2B5EF4-FFF2-40B4-BE49-F238E27FC236}">
                <a16:creationId xmlns:a16="http://schemas.microsoft.com/office/drawing/2014/main" id="{78BA9E39-8A57-614A-854D-AF3AE9843FA6}"/>
              </a:ext>
            </a:extLst>
          </p:cNvPr>
          <p:cNvGrpSpPr/>
          <p:nvPr/>
        </p:nvGrpSpPr>
        <p:grpSpPr>
          <a:xfrm>
            <a:off x="5200799" y="6878526"/>
            <a:ext cx="666900" cy="666900"/>
            <a:chOff x="5372100" y="3505200"/>
            <a:chExt cx="666900" cy="666900"/>
          </a:xfrm>
        </p:grpSpPr>
        <p:sp>
          <p:nvSpPr>
            <p:cNvPr id="23" name="Google Shape;638;p35">
              <a:extLst>
                <a:ext uri="{FF2B5EF4-FFF2-40B4-BE49-F238E27FC236}">
                  <a16:creationId xmlns:a16="http://schemas.microsoft.com/office/drawing/2014/main" id="{B116150C-55AA-DE43-A65B-2C7CDB5FB1D1}"/>
                </a:ext>
              </a:extLst>
            </p:cNvPr>
            <p:cNvSpPr/>
            <p:nvPr/>
          </p:nvSpPr>
          <p:spPr>
            <a:xfrm>
              <a:off x="5372100" y="3505200"/>
              <a:ext cx="666900" cy="6669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los Text" panose="020B0503020202020204" pitchFamily="34" charset="0"/>
                <a:cs typeface="Golos Text" panose="020B0503020202020204" pitchFamily="34" charset="0"/>
              </a:endParaRPr>
            </a:p>
          </p:txBody>
        </p:sp>
        <p:sp>
          <p:nvSpPr>
            <p:cNvPr id="24" name="Google Shape;639;p35">
              <a:extLst>
                <a:ext uri="{FF2B5EF4-FFF2-40B4-BE49-F238E27FC236}">
                  <a16:creationId xmlns:a16="http://schemas.microsoft.com/office/drawing/2014/main" id="{6F5291C3-3BA2-A044-B387-DD53B210E3B0}"/>
                </a:ext>
              </a:extLst>
            </p:cNvPr>
            <p:cNvSpPr txBox="1"/>
            <p:nvPr/>
          </p:nvSpPr>
          <p:spPr>
            <a:xfrm>
              <a:off x="5463597" y="3552363"/>
              <a:ext cx="514500" cy="51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dirty="0">
                  <a:latin typeface="Golos Text" panose="020B0503020202020204" pitchFamily="34" charset="0"/>
                  <a:ea typeface="Proxima Nova Semibold"/>
                  <a:cs typeface="Golos Text" panose="020B0503020202020204" pitchFamily="34" charset="0"/>
                  <a:sym typeface="Proxima Nova Semibold"/>
                </a:rPr>
                <a:t>4</a:t>
              </a:r>
              <a:endParaRPr sz="2400" dirty="0">
                <a:latin typeface="Golos Text" panose="020B0503020202020204" pitchFamily="34" charset="0"/>
                <a:ea typeface="Proxima Nova Semibold"/>
                <a:cs typeface="Golos Text" panose="020B0503020202020204" pitchFamily="34" charset="0"/>
                <a:sym typeface="Proxima Nova Semibold"/>
              </a:endParaRPr>
            </a:p>
          </p:txBody>
        </p:sp>
      </p:grpSp>
      <p:sp>
        <p:nvSpPr>
          <p:cNvPr id="25" name="Google Shape;658;p35">
            <a:extLst>
              <a:ext uri="{FF2B5EF4-FFF2-40B4-BE49-F238E27FC236}">
                <a16:creationId xmlns:a16="http://schemas.microsoft.com/office/drawing/2014/main" id="{DF0609D7-1C56-764D-BA3A-A6AF76BDABD3}"/>
              </a:ext>
            </a:extLst>
          </p:cNvPr>
          <p:cNvSpPr txBox="1"/>
          <p:nvPr/>
        </p:nvSpPr>
        <p:spPr>
          <a:xfrm>
            <a:off x="5966533" y="6928972"/>
            <a:ext cx="79455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Другие модели </a:t>
            </a: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GARCH</a:t>
            </a: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50" y="533149"/>
            <a:ext cx="12057764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80000"/>
              </a:lnSpc>
            </a:pPr>
            <a:r>
              <a:rPr lang="ru-RU" sz="5600" dirty="0" err="1">
                <a:latin typeface="Golos Text Medium" panose="020B0503020202020204" pitchFamily="34" charset="0"/>
                <a:cs typeface="Golos Text Medium" panose="020B0503020202020204" pitchFamily="34" charset="0"/>
              </a:rPr>
              <a:t>Авторегрессионная</a:t>
            </a:r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</a:rPr>
              <a:t> условная </a:t>
            </a:r>
            <a:r>
              <a:rPr lang="ru-RU" sz="5600" dirty="0" err="1">
                <a:latin typeface="Golos Text Medium" panose="020B0503020202020204" pitchFamily="34" charset="0"/>
                <a:cs typeface="Golos Text Medium" panose="020B0503020202020204" pitchFamily="34" charset="0"/>
              </a:rPr>
              <a:t>гетероскедастичность</a:t>
            </a:r>
            <a:endParaRPr lang="ru-RU" sz="5600" dirty="0">
              <a:latin typeface="Golos Text Medium" panose="020B0503020202020204" pitchFamily="34" charset="0"/>
              <a:cs typeface="Golos Text Medium" panose="020B0503020202020204" pitchFamily="34" charset="0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sp>
        <p:nvSpPr>
          <p:cNvPr id="1186" name="Google Shape;1186;p62"/>
          <p:cNvSpPr txBox="1"/>
          <p:nvPr/>
        </p:nvSpPr>
        <p:spPr>
          <a:xfrm>
            <a:off x="571499" y="2232837"/>
            <a:ext cx="7679365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1" dirty="0">
                <a:latin typeface="Golos Text" panose="020B0503020202020204" pitchFamily="34" charset="0"/>
                <a:cs typeface="Golos Text" panose="020B0503020202020204" pitchFamily="34" charset="0"/>
              </a:rPr>
              <a:t>Волатильность –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 статистический финансовый показатель, характеризующий изменчивость цены на что-либо.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F5DE4B-9962-6D4F-9F20-A85A79861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340" y="1468119"/>
            <a:ext cx="8756235" cy="64212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869026-EF10-0542-A428-07283266F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295" y="3726238"/>
            <a:ext cx="26416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75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50" y="533149"/>
            <a:ext cx="12057764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80000"/>
              </a:lnSpc>
            </a:pPr>
            <a:r>
              <a:rPr lang="ru-RU" sz="5600" dirty="0" err="1">
                <a:latin typeface="Golos Text Medium" panose="020B0503020202020204" pitchFamily="34" charset="0"/>
                <a:cs typeface="Golos Text Medium" panose="020B0503020202020204" pitchFamily="34" charset="0"/>
              </a:rPr>
              <a:t>Авторегрессионная</a:t>
            </a:r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</a:rPr>
              <a:t> условная </a:t>
            </a:r>
            <a:r>
              <a:rPr lang="ru-RU" sz="5600" dirty="0" err="1">
                <a:latin typeface="Golos Text Medium" panose="020B0503020202020204" pitchFamily="34" charset="0"/>
                <a:cs typeface="Golos Text Medium" panose="020B0503020202020204" pitchFamily="34" charset="0"/>
              </a:rPr>
              <a:t>гетероскедастичность</a:t>
            </a:r>
            <a:endParaRPr lang="ru-RU" sz="5600" dirty="0">
              <a:latin typeface="Golos Text Medium" panose="020B0503020202020204" pitchFamily="34" charset="0"/>
              <a:cs typeface="Golos Text Medium" panose="020B0503020202020204" pitchFamily="34" charset="0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sp>
        <p:nvSpPr>
          <p:cNvPr id="1186" name="Google Shape;1186;p62"/>
          <p:cNvSpPr txBox="1"/>
          <p:nvPr/>
        </p:nvSpPr>
        <p:spPr>
          <a:xfrm>
            <a:off x="571499" y="2232837"/>
            <a:ext cx="767936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1" dirty="0" err="1">
                <a:latin typeface="Golos Text" panose="020B0503020202020204" pitchFamily="34" charset="0"/>
                <a:cs typeface="Golos Text" panose="020B0503020202020204" pitchFamily="34" charset="0"/>
              </a:rPr>
              <a:t>Авторегрессионная</a:t>
            </a:r>
            <a:r>
              <a:rPr lang="ru-RU" sz="2400" b="1" dirty="0">
                <a:latin typeface="Golos Text" panose="020B0503020202020204" pitchFamily="34" charset="0"/>
                <a:cs typeface="Golos Text" panose="020B0503020202020204" pitchFamily="34" charset="0"/>
              </a:rPr>
              <a:t> условная </a:t>
            </a:r>
            <a:r>
              <a:rPr lang="ru-RU" sz="2400" b="1" dirty="0" err="1">
                <a:latin typeface="Golos Text" panose="020B0503020202020204" pitchFamily="34" charset="0"/>
                <a:cs typeface="Golos Text" panose="020B0503020202020204" pitchFamily="34" charset="0"/>
              </a:rPr>
              <a:t>гетероскедастичность</a:t>
            </a:r>
            <a:r>
              <a:rPr lang="ru-RU" sz="2400" b="1" dirty="0">
                <a:latin typeface="Golos Text" panose="020B0503020202020204" pitchFamily="34" charset="0"/>
                <a:cs typeface="Golos Text" panose="020B0503020202020204" pitchFamily="34" charset="0"/>
              </a:rPr>
              <a:t> – 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применяемая модель для анализа временных рядов (в первую очередь финансовых), у которых условная (по прошлым значениям ряда) дисперсия ряда зависит от прошлых значений ряда, прошлых значений этих дисперсий и иных факторов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5DD273-CA6A-9140-A730-7DB388643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1505" y="5188688"/>
            <a:ext cx="11778120" cy="45651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A1FFA-D2F7-9147-98EA-183FECD4DB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7138" y="2786174"/>
            <a:ext cx="46228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79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50" y="533149"/>
            <a:ext cx="12057764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Базовые модели. </a:t>
            </a:r>
            <a:r>
              <a:rPr lang="en-GB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ARCH</a:t>
            </a:r>
            <a:endParaRPr sz="56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sp>
        <p:nvSpPr>
          <p:cNvPr id="1186" name="Google Shape;1186;p62"/>
          <p:cNvSpPr txBox="1"/>
          <p:nvPr/>
        </p:nvSpPr>
        <p:spPr>
          <a:xfrm>
            <a:off x="571499" y="2232837"/>
            <a:ext cx="8381115" cy="744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Условная дисперсия данного процесса будет равна</a:t>
            </a:r>
            <a:br>
              <a:rPr lang="en-GB" sz="2400" dirty="0">
                <a:latin typeface="Golos Text" panose="020B0503020202020204" pitchFamily="34" charset="0"/>
                <a:cs typeface="Golos Text" panose="020B0503020202020204" pitchFamily="34" charset="0"/>
              </a:rPr>
            </a:br>
            <a:endParaRPr lang="ru-RU" sz="2400"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CF1FAC-3B09-1649-A9A0-61781A38E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956" y="2848934"/>
            <a:ext cx="7950200" cy="1574800"/>
          </a:xfrm>
          <a:prstGeom prst="rect">
            <a:avLst/>
          </a:prstGeom>
        </p:spPr>
      </p:pic>
      <p:sp>
        <p:nvSpPr>
          <p:cNvPr id="8" name="Google Shape;1186;p62">
            <a:extLst>
              <a:ext uri="{FF2B5EF4-FFF2-40B4-BE49-F238E27FC236}">
                <a16:creationId xmlns:a16="http://schemas.microsoft.com/office/drawing/2014/main" id="{F8DE24E2-2069-D946-BBBE-3603357C9FDF}"/>
              </a:ext>
            </a:extLst>
          </p:cNvPr>
          <p:cNvSpPr txBox="1"/>
          <p:nvPr/>
        </p:nvSpPr>
        <p:spPr>
          <a:xfrm>
            <a:off x="762885" y="4667691"/>
            <a:ext cx="8381115" cy="744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Для стационарного временного ряда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CD78EE-9244-F34C-8BF6-56CF7D979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56" y="5507661"/>
            <a:ext cx="3644900" cy="1536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1F6D02-66B5-8F42-B268-FD8498BE7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1259" y="2083980"/>
            <a:ext cx="9456741" cy="574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885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50" y="533149"/>
            <a:ext cx="12057764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Базовые модели. </a:t>
            </a:r>
            <a:r>
              <a:rPr lang="en-GB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GARCH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sp>
        <p:nvSpPr>
          <p:cNvPr id="1186" name="Google Shape;1186;p62"/>
          <p:cNvSpPr txBox="1"/>
          <p:nvPr/>
        </p:nvSpPr>
        <p:spPr>
          <a:xfrm>
            <a:off x="571499" y="2232837"/>
            <a:ext cx="7679365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b="1" dirty="0">
                <a:latin typeface="Golos Text" panose="020B0503020202020204" pitchFamily="34" charset="0"/>
                <a:cs typeface="Golos Text" panose="020B0503020202020204" pitchFamily="34" charset="0"/>
              </a:rPr>
              <a:t>GARCH </a:t>
            </a:r>
            <a:r>
              <a:rPr lang="ru-RU" sz="2400" b="1" dirty="0">
                <a:latin typeface="Golos Text" panose="020B0503020202020204" pitchFamily="34" charset="0"/>
                <a:cs typeface="Golos Text" panose="020B0503020202020204" pitchFamily="34" charset="0"/>
              </a:rPr>
              <a:t>– 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то же самое, что </a:t>
            </a:r>
            <a:r>
              <a:rPr lang="en-US" sz="2400" dirty="0">
                <a:latin typeface="Golos Text" panose="020B0503020202020204" pitchFamily="34" charset="0"/>
                <a:cs typeface="Golos Text" panose="020B0503020202020204" pitchFamily="34" charset="0"/>
              </a:rPr>
              <a:t>ARCH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, но условная дисперсия зависит также от прошлых значений самой условной дисперсии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6EA65E-5566-CD4B-8BDE-354732243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99" y="3783668"/>
            <a:ext cx="6465150" cy="1730449"/>
          </a:xfrm>
          <a:prstGeom prst="rect">
            <a:avLst/>
          </a:prstGeom>
        </p:spPr>
      </p:pic>
      <p:sp>
        <p:nvSpPr>
          <p:cNvPr id="9" name="Google Shape;1186;p62">
            <a:extLst>
              <a:ext uri="{FF2B5EF4-FFF2-40B4-BE49-F238E27FC236}">
                <a16:creationId xmlns:a16="http://schemas.microsoft.com/office/drawing/2014/main" id="{91E5C7B7-AF2B-AF4A-A1BC-120F75674CB9}"/>
              </a:ext>
            </a:extLst>
          </p:cNvPr>
          <p:cNvSpPr txBox="1"/>
          <p:nvPr/>
        </p:nvSpPr>
        <p:spPr>
          <a:xfrm>
            <a:off x="571499" y="5334499"/>
            <a:ext cx="7679365" cy="64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Для стационарного временного ряда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C6169D-9156-514B-8F9C-19A72AF78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499" y="6030572"/>
            <a:ext cx="5512708" cy="1497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355F49-DA9F-7A4E-BACD-D263E66123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7138" y="1688897"/>
            <a:ext cx="6979133" cy="544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42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50" y="533149"/>
            <a:ext cx="17183100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Ассиметричный </a:t>
            </a:r>
            <a:r>
              <a:rPr lang="en-GB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GARCH</a:t>
            </a:r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. </a:t>
            </a:r>
            <a:r>
              <a:rPr lang="en-GB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AGARCH</a:t>
            </a:r>
            <a:r>
              <a:rPr lang="en-US" sz="56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 </a:t>
            </a:r>
            <a:r>
              <a:rPr lang="ru-RU" sz="56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и </a:t>
            </a:r>
            <a:r>
              <a:rPr lang="en-US" sz="56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NAGARCH</a:t>
            </a:r>
            <a:endParaRPr sz="56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sp>
        <p:nvSpPr>
          <p:cNvPr id="1186" name="Google Shape;1186;p62"/>
          <p:cNvSpPr txBox="1"/>
          <p:nvPr/>
        </p:nvSpPr>
        <p:spPr>
          <a:xfrm>
            <a:off x="571498" y="2232837"/>
            <a:ext cx="11358231" cy="701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Асимметричная </a:t>
            </a:r>
            <a:r>
              <a:rPr lang="en-GB" sz="2400" dirty="0">
                <a:latin typeface="Golos Text" panose="020B0503020202020204" pitchFamily="34" charset="0"/>
                <a:cs typeface="Golos Text" panose="020B0503020202020204" pitchFamily="34" charset="0"/>
              </a:rPr>
              <a:t>GARCH (AGARCH) 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модель предложена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Энглом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 в 1990 г.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70D2853-63C6-6046-8829-DC3FB1572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0220" y="2934586"/>
            <a:ext cx="5461000" cy="1130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28C231C-7027-6E42-82A4-5F8E1AAF06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3570" y="5267163"/>
            <a:ext cx="5194300" cy="762000"/>
          </a:xfrm>
          <a:prstGeom prst="rect">
            <a:avLst/>
          </a:prstGeom>
        </p:spPr>
      </p:pic>
      <p:sp>
        <p:nvSpPr>
          <p:cNvPr id="19" name="Google Shape;1186;p62">
            <a:extLst>
              <a:ext uri="{FF2B5EF4-FFF2-40B4-BE49-F238E27FC236}">
                <a16:creationId xmlns:a16="http://schemas.microsoft.com/office/drawing/2014/main" id="{82C65633-A64E-6748-8382-13B0E9EAA5F6}"/>
              </a:ext>
            </a:extLst>
          </p:cNvPr>
          <p:cNvSpPr txBox="1"/>
          <p:nvPr/>
        </p:nvSpPr>
        <p:spPr>
          <a:xfrm>
            <a:off x="571498" y="4318089"/>
            <a:ext cx="13121642" cy="701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Нелинейная </a:t>
            </a:r>
            <a:r>
              <a:rPr lang="en-GB" sz="2400" dirty="0">
                <a:latin typeface="Golos Text" panose="020B0503020202020204" pitchFamily="34" charset="0"/>
                <a:cs typeface="Golos Text" panose="020B0503020202020204" pitchFamily="34" charset="0"/>
              </a:rPr>
              <a:t>AGARCH(1,1)-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модель (</a:t>
            </a:r>
            <a:r>
              <a:rPr lang="en-GB" sz="2400" dirty="0">
                <a:latin typeface="Golos Text" panose="020B0503020202020204" pitchFamily="34" charset="0"/>
                <a:cs typeface="Golos Text" panose="020B0503020202020204" pitchFamily="34" charset="0"/>
              </a:rPr>
              <a:t>NAGARCH) 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предложена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Энглом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 и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Ыном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 в 1993 г.</a:t>
            </a:r>
          </a:p>
        </p:txBody>
      </p:sp>
    </p:spTree>
    <p:extLst>
      <p:ext uri="{BB962C8B-B14F-4D97-AF65-F5344CB8AC3E}">
        <p14:creationId xmlns:p14="http://schemas.microsoft.com/office/powerpoint/2010/main" val="2484162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50" y="533149"/>
            <a:ext cx="12057764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Ассиметричный </a:t>
            </a:r>
            <a:r>
              <a:rPr lang="en-GB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GARCH</a:t>
            </a:r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. </a:t>
            </a:r>
            <a:r>
              <a:rPr lang="en-GB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TGARCH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sp>
        <p:nvSpPr>
          <p:cNvPr id="1186" name="Google Shape;1186;p62"/>
          <p:cNvSpPr txBox="1"/>
          <p:nvPr/>
        </p:nvSpPr>
        <p:spPr>
          <a:xfrm>
            <a:off x="571498" y="2232837"/>
            <a:ext cx="13464541" cy="220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Пороговые модели </a:t>
            </a:r>
            <a:r>
              <a:rPr lang="en-GB" sz="2400" dirty="0">
                <a:latin typeface="Golos Text" panose="020B0503020202020204" pitchFamily="34" charset="0"/>
                <a:cs typeface="Golos Text" panose="020B0503020202020204" pitchFamily="34" charset="0"/>
              </a:rPr>
              <a:t>GARCH (Threshold GARCH, TGARCH) 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предложена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Закояном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 в 1991 году и независимо от него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Глостеном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,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Джаганнатаном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 и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Ранклом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 в 1993 году (последнюю модель обозначают по именам авторов </a:t>
            </a:r>
            <a:r>
              <a:rPr lang="en-GB" sz="2400" dirty="0">
                <a:latin typeface="Golos Text" panose="020B0503020202020204" pitchFamily="34" charset="0"/>
                <a:cs typeface="Golos Text" panose="020B0503020202020204" pitchFamily="34" charset="0"/>
              </a:rPr>
              <a:t>GJR-GARCH). 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Отличие этих двух моделей заключается лишь в том, что модель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Закояна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 использует условные стандартные отклонения, а модель </a:t>
            </a:r>
            <a:r>
              <a:rPr lang="en-GB" sz="2400" dirty="0">
                <a:latin typeface="Golos Text" panose="020B0503020202020204" pitchFamily="34" charset="0"/>
                <a:cs typeface="Golos Text" panose="020B0503020202020204" pitchFamily="34" charset="0"/>
              </a:rPr>
              <a:t>GJR — </a:t>
            </a: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условную дисперсию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8B6567-D666-574F-9532-EAFA7798F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97" y="4434840"/>
            <a:ext cx="14046431" cy="18516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7E4826-D655-6442-BF1B-3AC112677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242" y="6484443"/>
            <a:ext cx="8600758" cy="156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989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50" y="533149"/>
            <a:ext cx="12057764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Другие модели </a:t>
            </a:r>
            <a:r>
              <a:rPr lang="en-GB" sz="5600" dirty="0">
                <a:latin typeface="Golos Text Medium" panose="020B0503020202020204" pitchFamily="34" charset="0"/>
                <a:cs typeface="Golos Text Medium" panose="020B0503020202020204" pitchFamily="34" charset="0"/>
                <a:sym typeface="Proxima Nova"/>
              </a:rPr>
              <a:t>GARCH</a:t>
            </a:r>
          </a:p>
        </p:txBody>
      </p:sp>
      <p:sp>
        <p:nvSpPr>
          <p:cNvPr id="1186" name="Google Shape;1186;p62"/>
          <p:cNvSpPr txBox="1"/>
          <p:nvPr/>
        </p:nvSpPr>
        <p:spPr>
          <a:xfrm>
            <a:off x="571499" y="2232837"/>
            <a:ext cx="10337506" cy="1401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457200">
              <a:buAutoNum type="arabicPeriod"/>
            </a:pP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Модели с долгой памятью (</a:t>
            </a:r>
            <a:r>
              <a:rPr lang="en-US" sz="2400" dirty="0">
                <a:latin typeface="Golos Text" panose="020B0503020202020204" pitchFamily="34" charset="0"/>
                <a:cs typeface="Golos Text" panose="020B0503020202020204" pitchFamily="34" charset="0"/>
              </a:rPr>
              <a:t>IGARCH)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Golos Text" panose="020B0503020202020204" pitchFamily="34" charset="0"/>
                <a:cs typeface="Golos Text" panose="020B0503020202020204" pitchFamily="34" charset="0"/>
              </a:rPr>
              <a:t>APGARCH</a:t>
            </a:r>
          </a:p>
          <a:p>
            <a:pPr marL="457200" indent="-457200">
              <a:buAutoNum type="arabicPeriod"/>
            </a:pP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Модель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Хентшеля</a:t>
            </a:r>
            <a:endParaRPr lang="ru-RU" sz="2400" dirty="0">
              <a:latin typeface="Golos Text" panose="020B0503020202020204" pitchFamily="34" charset="0"/>
              <a:cs typeface="Golos Text" panose="020B0503020202020204" pitchFamily="34" charset="0"/>
            </a:endParaRPr>
          </a:p>
          <a:p>
            <a:pPr marL="457200" indent="-457200">
              <a:buAutoNum type="arabicPeriod"/>
            </a:pPr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и </a:t>
            </a:r>
            <a:r>
              <a:rPr lang="ru-RU" sz="2400" dirty="0" err="1">
                <a:latin typeface="Golos Text" panose="020B0503020202020204" pitchFamily="34" charset="0"/>
                <a:cs typeface="Golos Text" panose="020B0503020202020204" pitchFamily="34" charset="0"/>
              </a:rPr>
              <a:t>тд</a:t>
            </a:r>
            <a:endParaRPr lang="ru-RU" sz="2400"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B9034B-74A5-AD4F-9510-60331A363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224" y="3391590"/>
            <a:ext cx="10337507" cy="689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735190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Gree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273</Words>
  <Application>Microsoft Macintosh PowerPoint</Application>
  <PresentationFormat>Custom</PresentationFormat>
  <Paragraphs>41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Golos Text Medium</vt:lpstr>
      <vt:lpstr>Golos Text</vt:lpstr>
      <vt:lpstr>Proxima Nova</vt:lpstr>
      <vt:lpstr>Proxima Nova Semibold</vt:lpstr>
      <vt:lpstr>Arial</vt:lpstr>
      <vt:lpstr>White Green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161</cp:revision>
  <cp:lastPrinted>2020-09-14T12:51:59Z</cp:lastPrinted>
  <dcterms:modified xsi:type="dcterms:W3CDTF">2020-09-21T16:28:48Z</dcterms:modified>
</cp:coreProperties>
</file>